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61" r:id="rId4"/>
    <p:sldId id="259" r:id="rId5"/>
    <p:sldId id="262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861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0023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1189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765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4396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162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5944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01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8284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243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E3FC946-FFF7-4225-9921-FC70249A7281}" type="datetimeFigureOut">
              <a:rPr lang="cs-CZ" smtClean="0"/>
              <a:t>28. 5. 2018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5B0448B-D841-42A8-95D3-E8AC3CCD8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7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9015" y="273317"/>
            <a:ext cx="10782300" cy="3352800"/>
          </a:xfrm>
        </p:spPr>
        <p:txBody>
          <a:bodyPr/>
          <a:lstStyle/>
          <a:p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Využití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Deutsche</a:t>
            </a: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Welle</a:t>
            </a: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v hodinách němčiny</a:t>
            </a:r>
            <a:endParaRPr lang="cs-CZ" dirty="0">
              <a:ln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8152" y="5308847"/>
            <a:ext cx="7324078" cy="1953087"/>
          </a:xfrm>
        </p:spPr>
        <p:txBody>
          <a:bodyPr>
            <a:normAutofit/>
          </a:bodyPr>
          <a:lstStyle/>
          <a:p>
            <a:r>
              <a:rPr lang="cs-CZ" sz="28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Mgr. Dagmar Křenková Ph.D.</a:t>
            </a:r>
          </a:p>
          <a:p>
            <a:r>
              <a:rPr lang="cs-CZ" sz="28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CJP FSV UK</a:t>
            </a:r>
            <a:endParaRPr lang="cs-CZ" sz="28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848" b="-7107"/>
          <a:stretch/>
        </p:blipFill>
        <p:spPr>
          <a:xfrm>
            <a:off x="875933" y="4148253"/>
            <a:ext cx="3384340" cy="198383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22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2381" y="1624615"/>
            <a:ext cx="70139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dirty="0">
                <a:solidFill>
                  <a:srgbClr val="00B0F0"/>
                </a:solidFill>
              </a:rPr>
              <a:t>Děkuji Vám </a:t>
            </a:r>
            <a:endParaRPr lang="cs-CZ" sz="8800" dirty="0" smtClean="0">
              <a:solidFill>
                <a:srgbClr val="00B0F0"/>
              </a:solidFill>
            </a:endParaRPr>
          </a:p>
          <a:p>
            <a:r>
              <a:rPr lang="cs-CZ" sz="8800" dirty="0" smtClean="0">
                <a:solidFill>
                  <a:srgbClr val="00B0F0"/>
                </a:solidFill>
              </a:rPr>
              <a:t>za </a:t>
            </a:r>
            <a:r>
              <a:rPr lang="cs-CZ" sz="8800" dirty="0">
                <a:solidFill>
                  <a:srgbClr val="00B0F0"/>
                </a:solidFill>
              </a:rPr>
              <a:t>pozornost!</a:t>
            </a:r>
          </a:p>
        </p:txBody>
      </p:sp>
    </p:spTree>
    <p:extLst>
      <p:ext uri="{BB962C8B-B14F-4D97-AF65-F5344CB8AC3E}">
        <p14:creationId xmlns:p14="http://schemas.microsoft.com/office/powerpoint/2010/main" val="17745316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25118" y="1083076"/>
            <a:ext cx="91528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Co je </a:t>
            </a:r>
            <a:r>
              <a:rPr lang="cs-CZ" sz="3200" b="1" dirty="0" err="1" smtClean="0">
                <a:solidFill>
                  <a:srgbClr val="00B0F0"/>
                </a:solidFill>
              </a:rPr>
              <a:t>Deutsche</a:t>
            </a:r>
            <a:r>
              <a:rPr lang="cs-CZ" sz="3200" b="1" dirty="0" smtClean="0">
                <a:solidFill>
                  <a:srgbClr val="00B0F0"/>
                </a:solidFill>
              </a:rPr>
              <a:t> </a:t>
            </a:r>
            <a:r>
              <a:rPr lang="cs-CZ" sz="3200" b="1" dirty="0" err="1" smtClean="0">
                <a:solidFill>
                  <a:srgbClr val="00B0F0"/>
                </a:solidFill>
              </a:rPr>
              <a:t>Welle</a:t>
            </a:r>
            <a:r>
              <a:rPr lang="cs-CZ" sz="3200" b="1" dirty="0" smtClean="0">
                <a:solidFill>
                  <a:srgbClr val="00B0F0"/>
                </a:solidFill>
              </a:rPr>
              <a:t>?</a:t>
            </a:r>
          </a:p>
          <a:p>
            <a:endParaRPr lang="cs-CZ" sz="3200" dirty="0" smtClean="0"/>
          </a:p>
          <a:p>
            <a:pPr marL="285750" indent="-285750">
              <a:buFontTx/>
              <a:buChar char="-"/>
            </a:pPr>
            <a:r>
              <a:rPr lang="cs-CZ" sz="3200" dirty="0" smtClean="0"/>
              <a:t>německé veřejnoprávní médium</a:t>
            </a:r>
          </a:p>
          <a:p>
            <a:endParaRPr lang="cs-CZ" sz="3200" dirty="0" smtClean="0"/>
          </a:p>
          <a:p>
            <a:pPr marL="285750" indent="-285750">
              <a:buFontTx/>
              <a:buChar char="-"/>
            </a:pPr>
            <a:r>
              <a:rPr lang="cs-CZ" sz="3200" dirty="0" smtClean="0"/>
              <a:t>založeno v roce 1953</a:t>
            </a:r>
          </a:p>
          <a:p>
            <a:endParaRPr lang="cs-CZ" sz="3200" dirty="0" smtClean="0"/>
          </a:p>
          <a:p>
            <a:pPr marL="285750" indent="-285750">
              <a:buFontTx/>
              <a:buChar char="-"/>
            </a:pPr>
            <a:r>
              <a:rPr lang="cs-CZ" sz="3200" dirty="0" smtClean="0"/>
              <a:t>vysílá prostřednictvím televize, rozhlasu, internetu a sociálních sítí</a:t>
            </a:r>
          </a:p>
          <a:p>
            <a:endParaRPr lang="cs-CZ" sz="3200" dirty="0" smtClean="0"/>
          </a:p>
          <a:p>
            <a:pPr marL="285750" indent="-285750">
              <a:buFontTx/>
              <a:buChar char="-"/>
            </a:pPr>
            <a:r>
              <a:rPr lang="cs-CZ" sz="3200" dirty="0"/>
              <a:t>d</a:t>
            </a:r>
            <a:r>
              <a:rPr lang="cs-CZ" sz="3200" dirty="0" smtClean="0"/>
              <a:t>o zahraničí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49284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6699" y="1137821"/>
            <a:ext cx="100317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dirty="0" smtClean="0"/>
              <a:t>cíl: žurnalisticky nezávislý obraz Německa a německé kultury v zahraničí, šíření německého jazyka, představovat zahraniční události z evropské perspektivy, srovnáním pohledu Německa a jiných států, a přispívat tak k porozumění mezi národy </a:t>
            </a:r>
            <a:r>
              <a:rPr lang="cs-CZ" dirty="0" smtClean="0"/>
              <a:t>(zdroj: http://www.dw.com/de/</a:t>
            </a:r>
            <a:r>
              <a:rPr lang="cs-CZ" dirty="0" err="1" smtClean="0"/>
              <a:t>unternehmen</a:t>
            </a:r>
            <a:r>
              <a:rPr lang="cs-CZ" dirty="0" smtClean="0"/>
              <a:t>/profil/s-30626)</a:t>
            </a:r>
          </a:p>
        </p:txBody>
      </p:sp>
    </p:spTree>
    <p:extLst>
      <p:ext uri="{BB962C8B-B14F-4D97-AF65-F5344CB8AC3E}">
        <p14:creationId xmlns:p14="http://schemas.microsoft.com/office/powerpoint/2010/main" val="2973244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566249" y="153906"/>
            <a:ext cx="8292975" cy="6518498"/>
            <a:chOff x="2098283" y="99587"/>
            <a:chExt cx="8846458" cy="6858000"/>
          </a:xfrm>
        </p:grpSpPr>
        <p:pic>
          <p:nvPicPr>
            <p:cNvPr id="5" name="Obrázek 4" descr="Výřez obrazovky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283" y="99587"/>
              <a:ext cx="8846458" cy="6858000"/>
            </a:xfrm>
            <a:prstGeom prst="rect">
              <a:avLst/>
            </a:prstGeom>
          </p:spPr>
        </p:pic>
        <p:pic>
          <p:nvPicPr>
            <p:cNvPr id="6" name="Obrázek 5" descr="Výřez obrazovky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" r="14113" b="96171"/>
            <a:stretch/>
          </p:blipFill>
          <p:spPr>
            <a:xfrm>
              <a:off x="2098283" y="99587"/>
              <a:ext cx="8846458" cy="307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1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6" y="630316"/>
            <a:ext cx="10753725" cy="5147550"/>
          </a:xfrm>
        </p:spPr>
        <p:txBody>
          <a:bodyPr>
            <a:normAutofit fontScale="85000" lnSpcReduction="10000"/>
          </a:bodyPr>
          <a:lstStyle/>
          <a:p>
            <a:r>
              <a:rPr lang="cs-CZ" sz="3800" b="1" dirty="0" smtClean="0">
                <a:solidFill>
                  <a:srgbClr val="00B0F0"/>
                </a:solidFill>
              </a:rPr>
              <a:t>Co nabízí internetové stránky v německém jazyce?</a:t>
            </a:r>
          </a:p>
          <a:p>
            <a:endParaRPr lang="cs-CZ" sz="3200" b="1" dirty="0" smtClean="0"/>
          </a:p>
          <a:p>
            <a:r>
              <a:rPr lang="cs-CZ" sz="3200" dirty="0" smtClean="0"/>
              <a:t>- věnují se zpravodajství ze všech klasických oblastí žurnalismu – zdarma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smtClean="0"/>
              <a:t>- informují o dění v Německu, ale jsou strukturovány i dle jednotlivých kontinentů</a:t>
            </a:r>
          </a:p>
          <a:p>
            <a:endParaRPr lang="cs-CZ" sz="3200" dirty="0" smtClean="0"/>
          </a:p>
          <a:p>
            <a:r>
              <a:rPr lang="cs-CZ" sz="3200" dirty="0" smtClean="0"/>
              <a:t>- speciály k důležitým událostem </a:t>
            </a:r>
          </a:p>
          <a:p>
            <a:endParaRPr lang="cs-CZ" sz="3200" dirty="0" smtClean="0"/>
          </a:p>
          <a:p>
            <a:r>
              <a:rPr lang="cs-CZ" sz="3200" dirty="0" smtClean="0"/>
              <a:t>- srozumitelný jazyk, příjemný design</a:t>
            </a:r>
            <a:endParaRPr lang="cs-CZ" sz="3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9" y="2219063"/>
            <a:ext cx="9951916" cy="6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9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6" y="772358"/>
            <a:ext cx="10753725" cy="5005508"/>
          </a:xfrm>
        </p:spPr>
        <p:txBody>
          <a:bodyPr/>
          <a:lstStyle/>
          <a:p>
            <a:endParaRPr lang="cs-CZ" sz="3600" dirty="0" smtClean="0"/>
          </a:p>
          <a:p>
            <a:endParaRPr lang="cs-CZ" sz="3600" dirty="0"/>
          </a:p>
          <a:p>
            <a:r>
              <a:rPr lang="cs-CZ" sz="3600" dirty="0" smtClean="0"/>
              <a:t>- </a:t>
            </a:r>
            <a:r>
              <a:rPr lang="cs-CZ" sz="2800" dirty="0"/>
              <a:t>sekci </a:t>
            </a:r>
            <a:r>
              <a:rPr lang="cs-CZ" sz="2800" b="1" dirty="0">
                <a:solidFill>
                  <a:srgbClr val="00B0F0"/>
                </a:solidFill>
              </a:rPr>
              <a:t>„Učíme se německy</a:t>
            </a:r>
            <a:r>
              <a:rPr lang="cs-CZ" sz="2800" b="1" dirty="0" smtClean="0">
                <a:solidFill>
                  <a:srgbClr val="00B0F0"/>
                </a:solidFill>
              </a:rPr>
              <a:t>“:</a:t>
            </a:r>
          </a:p>
          <a:p>
            <a:endParaRPr lang="cs-CZ" sz="2800" b="1" dirty="0" smtClean="0">
              <a:solidFill>
                <a:srgbClr val="00B0F0"/>
              </a:solidFill>
            </a:endParaRPr>
          </a:p>
          <a:p>
            <a:r>
              <a:rPr lang="cs-CZ" sz="2800" b="1" dirty="0" smtClean="0"/>
              <a:t>-  </a:t>
            </a:r>
            <a:r>
              <a:rPr lang="cs-CZ" sz="2800" dirty="0"/>
              <a:t>podsekce jsou </a:t>
            </a:r>
            <a:r>
              <a:rPr lang="cs-CZ" sz="2800" dirty="0" smtClean="0"/>
              <a:t>označeny </a:t>
            </a:r>
            <a:r>
              <a:rPr lang="cs-CZ" sz="2800" dirty="0"/>
              <a:t>úrovněmi </a:t>
            </a:r>
            <a:r>
              <a:rPr lang="cs-CZ" sz="2800" dirty="0" smtClean="0"/>
              <a:t>SERR</a:t>
            </a:r>
            <a:endParaRPr lang="cs-CZ" sz="2800" dirty="0"/>
          </a:p>
          <a:p>
            <a:r>
              <a:rPr lang="cs-CZ" sz="2800" dirty="0"/>
              <a:t>- jsou doplněny z velké části didaktizovanými materiály k vytištění nebo </a:t>
            </a:r>
            <a:r>
              <a:rPr lang="cs-CZ" sz="2800" dirty="0" smtClean="0"/>
              <a:t>s interaktivními cvičeními</a:t>
            </a:r>
            <a:endParaRPr lang="cs-CZ" sz="2800" dirty="0"/>
          </a:p>
          <a:p>
            <a:r>
              <a:rPr lang="cs-CZ" sz="2800" dirty="0"/>
              <a:t>- procvičují cíleně jazykové </a:t>
            </a:r>
            <a:r>
              <a:rPr lang="cs-CZ" sz="2800" dirty="0" smtClean="0"/>
              <a:t>kompetence</a:t>
            </a:r>
          </a:p>
          <a:p>
            <a:r>
              <a:rPr lang="cs-CZ" sz="2800" dirty="0" smtClean="0"/>
              <a:t>- zaměřují se na témata každodenní, odborná i poloodborná</a:t>
            </a:r>
            <a:endParaRPr lang="cs-CZ" sz="2800" dirty="0"/>
          </a:p>
          <a:p>
            <a:endParaRPr lang="cs-CZ" dirty="0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2" y="287625"/>
            <a:ext cx="9173855" cy="1590897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618981" y="1047565"/>
            <a:ext cx="2243458" cy="514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320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512" y="715541"/>
            <a:ext cx="10753725" cy="5489951"/>
          </a:xfrm>
        </p:spPr>
        <p:txBody>
          <a:bodyPr>
            <a:normAutofit fontScale="85000" lnSpcReduction="20000"/>
          </a:bodyPr>
          <a:lstStyle/>
          <a:p>
            <a:r>
              <a:rPr lang="cs-CZ" sz="3800" b="1" dirty="0" smtClean="0">
                <a:solidFill>
                  <a:srgbClr val="00B0F0"/>
                </a:solidFill>
              </a:rPr>
              <a:t>Co možno využít ve výuce němčiny či doma?</a:t>
            </a:r>
            <a:endParaRPr lang="cs-CZ" sz="3800" b="1" dirty="0" smtClean="0"/>
          </a:p>
          <a:p>
            <a:r>
              <a:rPr lang="cs-CZ" sz="3300" dirty="0" smtClean="0"/>
              <a:t>-  rozřazovací test</a:t>
            </a:r>
          </a:p>
          <a:p>
            <a:endParaRPr lang="cs-CZ" sz="3300" dirty="0" smtClean="0"/>
          </a:p>
          <a:p>
            <a:r>
              <a:rPr lang="cs-CZ" sz="3300" dirty="0" smtClean="0"/>
              <a:t>- online </a:t>
            </a:r>
            <a:r>
              <a:rPr lang="cs-CZ" sz="3300" dirty="0"/>
              <a:t>jazykové kurzy (od A1</a:t>
            </a:r>
            <a:r>
              <a:rPr lang="cs-CZ" sz="3300" dirty="0" smtClean="0"/>
              <a:t>)</a:t>
            </a:r>
          </a:p>
          <a:p>
            <a:endParaRPr lang="cs-CZ" sz="3300" dirty="0"/>
          </a:p>
          <a:p>
            <a:r>
              <a:rPr lang="cs-CZ" sz="3300" dirty="0"/>
              <a:t>- řady k výuce reálií (města a regiony, oblasti života) (od A2</a:t>
            </a:r>
            <a:r>
              <a:rPr lang="cs-CZ" sz="3300" dirty="0" smtClean="0"/>
              <a:t>)</a:t>
            </a:r>
          </a:p>
          <a:p>
            <a:endParaRPr lang="cs-CZ" sz="3300" dirty="0"/>
          </a:p>
          <a:p>
            <a:r>
              <a:rPr lang="cs-CZ" sz="3300" dirty="0"/>
              <a:t>- telenovelu (B1/B2</a:t>
            </a:r>
            <a:r>
              <a:rPr lang="cs-CZ" sz="3300" dirty="0" smtClean="0"/>
              <a:t>)</a:t>
            </a:r>
          </a:p>
          <a:p>
            <a:endParaRPr lang="cs-CZ" sz="3300" dirty="0"/>
          </a:p>
          <a:p>
            <a:r>
              <a:rPr lang="cs-CZ" sz="3300" dirty="0" smtClean="0"/>
              <a:t>- rozhlasové </a:t>
            </a:r>
            <a:r>
              <a:rPr lang="cs-CZ" sz="3300" dirty="0"/>
              <a:t>zprávy k poslechu i s transkripcí </a:t>
            </a:r>
            <a:r>
              <a:rPr lang="cs-CZ" sz="3300" dirty="0" smtClean="0"/>
              <a:t>textů (od B2)</a:t>
            </a:r>
          </a:p>
          <a:p>
            <a:endParaRPr lang="cs-CZ" sz="3300" dirty="0"/>
          </a:p>
          <a:p>
            <a:r>
              <a:rPr lang="cs-CZ" sz="3300" dirty="0"/>
              <a:t>- speciály k důležitým </a:t>
            </a:r>
            <a:r>
              <a:rPr lang="cs-CZ" sz="3300" dirty="0" smtClean="0"/>
              <a:t>událostem (pro </a:t>
            </a:r>
            <a:r>
              <a:rPr lang="cs-CZ" sz="3300" dirty="0" smtClean="0"/>
              <a:t>tematické </a:t>
            </a:r>
            <a:r>
              <a:rPr lang="cs-CZ" sz="3300" dirty="0"/>
              <a:t>r</a:t>
            </a:r>
            <a:r>
              <a:rPr lang="cs-CZ" sz="3300" dirty="0" smtClean="0"/>
              <a:t>ešerše </a:t>
            </a:r>
            <a:r>
              <a:rPr lang="cs-CZ" sz="3300" dirty="0" smtClean="0"/>
              <a:t>od B2)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8262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4299" y="727969"/>
            <a:ext cx="88244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Co Vám představím ve workshopu?</a:t>
            </a:r>
            <a:endParaRPr lang="cs-CZ" sz="2800" dirty="0" smtClean="0"/>
          </a:p>
          <a:p>
            <a:pPr marL="457200" indent="-457200">
              <a:buFontTx/>
              <a:buChar char="-"/>
            </a:pPr>
            <a:r>
              <a:rPr lang="cs-CZ" sz="2800" dirty="0" err="1" smtClean="0"/>
              <a:t>audiomateriály</a:t>
            </a:r>
            <a:r>
              <a:rPr lang="cs-CZ" sz="2800" dirty="0" smtClean="0"/>
              <a:t> </a:t>
            </a:r>
            <a:r>
              <a:rPr lang="cs-CZ" sz="2800" b="1" dirty="0"/>
              <a:t>Audio-</a:t>
            </a:r>
            <a:r>
              <a:rPr lang="cs-CZ" sz="2800" b="1" dirty="0" err="1"/>
              <a:t>Thema</a:t>
            </a:r>
            <a:r>
              <a:rPr lang="cs-CZ" sz="2800" dirty="0"/>
              <a:t> (B1/B2</a:t>
            </a:r>
            <a:r>
              <a:rPr lang="cs-CZ" sz="2800" dirty="0" smtClean="0"/>
              <a:t>)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 smtClean="0"/>
              <a:t>videomateriály </a:t>
            </a:r>
            <a:r>
              <a:rPr lang="cs-CZ" sz="2800" b="1" dirty="0"/>
              <a:t>Video-</a:t>
            </a:r>
            <a:r>
              <a:rPr lang="cs-CZ" sz="2800" b="1" dirty="0" err="1"/>
              <a:t>Thema</a:t>
            </a:r>
            <a:r>
              <a:rPr lang="cs-CZ" sz="2800" dirty="0"/>
              <a:t> (B2/C1</a:t>
            </a:r>
            <a:r>
              <a:rPr lang="cs-CZ" sz="2800" dirty="0" smtClean="0"/>
              <a:t>)</a:t>
            </a:r>
          </a:p>
          <a:p>
            <a:pPr marL="457200" indent="-457200">
              <a:buFontTx/>
              <a:buChar char="-"/>
            </a:pP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→ s </a:t>
            </a:r>
            <a:r>
              <a:rPr lang="cs-CZ" sz="2800" dirty="0"/>
              <a:t>transkripcí, cvičeními na porozumění textu, na slovní zásobu a integrovaně i na gramatické jevy </a:t>
            </a:r>
            <a:endParaRPr lang="cs-CZ" sz="2800" dirty="0" smtClean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r>
              <a:rPr lang="cs-CZ" sz="2800" dirty="0" smtClean="0"/>
              <a:t>→  jako </a:t>
            </a:r>
            <a:r>
              <a:rPr lang="cs-CZ" sz="2800" dirty="0"/>
              <a:t>pracovní listy či interaktivní cvičení s okamžitou kontrolou </a:t>
            </a:r>
            <a:r>
              <a:rPr lang="cs-CZ" sz="2800" dirty="0" smtClean="0"/>
              <a:t>správnosti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667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99099" y="1349407"/>
            <a:ext cx="10457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→  možno úkoly doplnit o kompetenci „psaní“, např. shrnutí, vyjádření </a:t>
            </a:r>
            <a:r>
              <a:rPr lang="cs-CZ" sz="2800" dirty="0" smtClean="0"/>
              <a:t>názoru, komentář </a:t>
            </a:r>
            <a:r>
              <a:rPr lang="cs-CZ" sz="2800" dirty="0"/>
              <a:t>či „mluvený projev“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/>
              <a:t>→ </a:t>
            </a:r>
            <a:r>
              <a:rPr lang="cs-CZ" sz="2800" dirty="0" smtClean="0"/>
              <a:t>z metodického hlediska </a:t>
            </a:r>
            <a:r>
              <a:rPr lang="cs-CZ" sz="2800" dirty="0" smtClean="0"/>
              <a:t>umožňují </a:t>
            </a:r>
            <a:r>
              <a:rPr lang="cs-CZ" sz="2800" dirty="0" smtClean="0"/>
              <a:t>vnitřní diferenciaci ve výuce a </a:t>
            </a:r>
            <a:r>
              <a:rPr lang="cs-CZ" sz="2800" dirty="0" smtClean="0"/>
              <a:t>podporují </a:t>
            </a:r>
            <a:r>
              <a:rPr lang="cs-CZ" sz="2800" dirty="0" smtClean="0"/>
              <a:t>samostatné učení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407375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321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Metropolitní</vt:lpstr>
      <vt:lpstr>Využití Deutsche Welle v hodinách němčiny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Deutsche Welle v hodinách němčiny</dc:title>
  <dc:creator>admin</dc:creator>
  <cp:lastModifiedBy>admin</cp:lastModifiedBy>
  <cp:revision>48</cp:revision>
  <dcterms:created xsi:type="dcterms:W3CDTF">2018-05-24T19:06:45Z</dcterms:created>
  <dcterms:modified xsi:type="dcterms:W3CDTF">2018-05-28T21:31:17Z</dcterms:modified>
</cp:coreProperties>
</file>