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43300" cy="101473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itillium Web Bold" panose="020B0604020202020204" charset="-18"/>
      <p:regular r:id="rId16"/>
    </p:embeddedFont>
    <p:embeddedFont>
      <p:font typeface="Titillium Web Regular" panose="020B0604020202020204" charset="-18"/>
      <p:regular r:id="rId17"/>
    </p:embeddedFont>
    <p:embeddedFont>
      <p:font typeface="Titillium Web Regular Bold" panose="020B0604020202020204" charset="-18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0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8" b="117"/>
          <a:stretch>
            <a:fillRect/>
          </a:stretch>
        </p:blipFill>
        <p:spPr>
          <a:xfrm>
            <a:off x="0" y="0"/>
            <a:ext cx="16243300" cy="101473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011545" y="5381686"/>
            <a:ext cx="2226535" cy="9420"/>
            <a:chOff x="0" y="0"/>
            <a:chExt cx="2226539" cy="94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6564" cy="9398"/>
            </a:xfrm>
            <a:custGeom>
              <a:avLst/>
              <a:gdLst/>
              <a:ahLst/>
              <a:cxnLst/>
              <a:rect l="l" t="t" r="r" b="b"/>
              <a:pathLst>
                <a:path w="2226564" h="9398">
                  <a:moveTo>
                    <a:pt x="0" y="0"/>
                  </a:moveTo>
                  <a:lnTo>
                    <a:pt x="2226564" y="0"/>
                  </a:lnTo>
                  <a:lnTo>
                    <a:pt x="2226564" y="9398"/>
                  </a:lnTo>
                  <a:lnTo>
                    <a:pt x="0" y="9398"/>
                  </a:lnTo>
                  <a:close/>
                </a:path>
              </a:pathLst>
            </a:custGeom>
            <a:solidFill>
              <a:srgbClr val="C2E80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53866" y="3883025"/>
            <a:ext cx="10341893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spc="161">
                <a:solidFill>
                  <a:srgbClr val="FFFFFF"/>
                </a:solidFill>
                <a:latin typeface="Titillium Web Bold"/>
              </a:rPr>
              <a:t>Faculty of Social Sciences</a:t>
            </a:r>
          </a:p>
        </p:txBody>
      </p:sp>
      <p:sp>
        <p:nvSpPr>
          <p:cNvPr id="6" name="AutoShape 6"/>
          <p:cNvSpPr/>
          <p:nvPr/>
        </p:nvSpPr>
        <p:spPr>
          <a:xfrm>
            <a:off x="7011918" y="5367346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2953878" y="5567371"/>
            <a:ext cx="10341893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spc="161">
                <a:solidFill>
                  <a:srgbClr val="FFFFFF"/>
                </a:solidFill>
                <a:latin typeface="Titillium Web Bold"/>
              </a:rPr>
              <a:t>Charles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50797"/>
            <a:ext cx="16256003" cy="10109197"/>
            <a:chOff x="0" y="0"/>
            <a:chExt cx="21674671" cy="134789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710" cy="13478890"/>
            </a:xfrm>
            <a:custGeom>
              <a:avLst/>
              <a:gdLst/>
              <a:ahLst/>
              <a:cxnLst/>
              <a:rect l="l" t="t" r="r" b="b"/>
              <a:pathLst>
                <a:path w="21674710" h="13478890">
                  <a:moveTo>
                    <a:pt x="0" y="0"/>
                  </a:moveTo>
                  <a:lnTo>
                    <a:pt x="0" y="13478890"/>
                  </a:lnTo>
                  <a:lnTo>
                    <a:pt x="21674710" y="13478890"/>
                  </a:lnTo>
                  <a:lnTo>
                    <a:pt x="21674710" y="0"/>
                  </a:lnTo>
                  <a:close/>
                </a:path>
              </a:pathLst>
            </a:custGeom>
            <a:blipFill>
              <a:blip r:embed="rId2"/>
              <a:stretch>
                <a:fillRect t="-3467" b="-3467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6383000" cy="6311903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61697" y="7594597"/>
            <a:ext cx="4508497" cy="2565397"/>
            <a:chOff x="0" y="0"/>
            <a:chExt cx="4508500" cy="2565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8500" cy="2565400"/>
            </a:xfrm>
            <a:custGeom>
              <a:avLst/>
              <a:gdLst/>
              <a:ahLst/>
              <a:cxnLst/>
              <a:rect l="l" t="t" r="r" b="b"/>
              <a:pathLst>
                <a:path w="4508500" h="2565400">
                  <a:moveTo>
                    <a:pt x="0" y="2565400"/>
                  </a:moveTo>
                  <a:lnTo>
                    <a:pt x="4508500" y="2565400"/>
                  </a:lnTo>
                  <a:lnTo>
                    <a:pt x="4508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48309" y="0"/>
            <a:ext cx="4304152" cy="61617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506200" y="8291693"/>
            <a:ext cx="3392767" cy="123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1599" spc="-28">
                <a:solidFill>
                  <a:srgbClr val="000000"/>
                </a:solidFill>
                <a:latin typeface="Titillium Web Regular"/>
              </a:rPr>
              <a:t>Email: admissions@fsv.cuni.cz</a:t>
            </a:r>
          </a:p>
          <a:p>
            <a:pPr>
              <a:lnSpc>
                <a:spcPts val="2499"/>
              </a:lnSpc>
            </a:pPr>
            <a:r>
              <a:rPr lang="en-US" sz="1599" spc="-28">
                <a:solidFill>
                  <a:srgbClr val="000000"/>
                </a:solidFill>
                <a:latin typeface="Titillium Web Regular"/>
              </a:rPr>
              <a:t>Instagram: @fsv_charlesuni</a:t>
            </a:r>
          </a:p>
          <a:p>
            <a:pPr algn="l">
              <a:lnSpc>
                <a:spcPts val="2499"/>
              </a:lnSpc>
            </a:pPr>
            <a:r>
              <a:rPr lang="en-US" sz="1600" spc="-28">
                <a:solidFill>
                  <a:srgbClr val="000000"/>
                </a:solidFill>
                <a:latin typeface="Titillium Web Regular"/>
              </a:rPr>
              <a:t>Facebook: Faculty of Social Sciences, Charles University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54796" y="1455820"/>
            <a:ext cx="2898143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110" dirty="0">
                <a:solidFill>
                  <a:srgbClr val="FFFFFF"/>
                </a:solidFill>
                <a:latin typeface="Titillium Web Bold"/>
              </a:rPr>
              <a:t>Thank you for your attention!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06200" y="7946727"/>
            <a:ext cx="12251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spc="33">
                <a:solidFill>
                  <a:srgbClr val="CE0538"/>
                </a:solidFill>
                <a:latin typeface="Titillium Web Regular"/>
              </a:rPr>
              <a:t>CONTACT US: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7" b="156"/>
          <a:stretch>
            <a:fillRect/>
          </a:stretch>
        </p:blipFill>
        <p:spPr>
          <a:xfrm>
            <a:off x="0" y="0"/>
            <a:ext cx="16243300" cy="101473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014734" y="4225833"/>
            <a:ext cx="2226535" cy="9420"/>
            <a:chOff x="0" y="0"/>
            <a:chExt cx="2226539" cy="94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6564" cy="9398"/>
            </a:xfrm>
            <a:custGeom>
              <a:avLst/>
              <a:gdLst/>
              <a:ahLst/>
              <a:cxnLst/>
              <a:rect l="l" t="t" r="r" b="b"/>
              <a:pathLst>
                <a:path w="2226564" h="9398">
                  <a:moveTo>
                    <a:pt x="0" y="0"/>
                  </a:moveTo>
                  <a:lnTo>
                    <a:pt x="2226564" y="0"/>
                  </a:lnTo>
                  <a:lnTo>
                    <a:pt x="2226564" y="9398"/>
                  </a:lnTo>
                  <a:lnTo>
                    <a:pt x="0" y="9398"/>
                  </a:lnTo>
                  <a:close/>
                </a:path>
              </a:pathLst>
            </a:custGeom>
            <a:solidFill>
              <a:srgbClr val="C2E8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6245840" cy="101536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23313" y="4763719"/>
            <a:ext cx="7180164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-44">
                <a:solidFill>
                  <a:srgbClr val="FFFFFF"/>
                </a:solidFill>
                <a:latin typeface="Titillium Web Regular"/>
              </a:rPr>
              <a:t>Get your degree from us: we offer BA, MA and PhD study programs in English in all fields of social sciences. You can also come to Prague for a semester or two through student mobility programs.</a:t>
            </a:r>
          </a:p>
          <a:p>
            <a:pPr algn="ctr">
              <a:lnSpc>
                <a:spcPts val="3499"/>
              </a:lnSpc>
            </a:pPr>
            <a:endParaRPr lang="en-US" sz="2499" spc="-44">
              <a:solidFill>
                <a:srgbClr val="FFFFFF"/>
              </a:solidFill>
              <a:latin typeface="Titillium Web Regular"/>
            </a:endParaRPr>
          </a:p>
          <a:p>
            <a:pPr algn="ctr">
              <a:lnSpc>
                <a:spcPts val="3499"/>
              </a:lnSpc>
            </a:pPr>
            <a:r>
              <a:rPr lang="en-US" sz="2499" spc="-44">
                <a:solidFill>
                  <a:srgbClr val="FFFFFF"/>
                </a:solidFill>
                <a:latin typeface="Titillium Web Regular"/>
              </a:rPr>
              <a:t>Study in English, discover Prague and Central Europe!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15720" y="2974883"/>
            <a:ext cx="6595349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spc="161">
                <a:solidFill>
                  <a:srgbClr val="FFFFFF"/>
                </a:solidFill>
                <a:latin typeface="Titillium Web Bold"/>
              </a:rPr>
              <a:t>Study in English</a:t>
            </a:r>
          </a:p>
        </p:txBody>
      </p:sp>
      <p:sp>
        <p:nvSpPr>
          <p:cNvPr id="8" name="AutoShape 8"/>
          <p:cNvSpPr/>
          <p:nvPr/>
        </p:nvSpPr>
        <p:spPr>
          <a:xfrm>
            <a:off x="7010013" y="4477969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7954451" cy="10160003"/>
            <a:chOff x="0" y="0"/>
            <a:chExt cx="7954454" cy="101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4518" cy="10160000"/>
            </a:xfrm>
            <a:custGeom>
              <a:avLst/>
              <a:gdLst/>
              <a:ahLst/>
              <a:cxnLst/>
              <a:rect l="l" t="t" r="r" b="b"/>
              <a:pathLst>
                <a:path w="7954518" h="10160000">
                  <a:moveTo>
                    <a:pt x="0" y="10160000"/>
                  </a:moveTo>
                  <a:lnTo>
                    <a:pt x="7954518" y="10160000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00D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28280"/>
            <a:ext cx="7954451" cy="10131714"/>
            <a:chOff x="0" y="0"/>
            <a:chExt cx="10605935" cy="13508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05897" cy="13508989"/>
            </a:xfrm>
            <a:custGeom>
              <a:avLst/>
              <a:gdLst/>
              <a:ahLst/>
              <a:cxnLst/>
              <a:rect l="l" t="t" r="r" b="b"/>
              <a:pathLst>
                <a:path w="10605897" h="13508989">
                  <a:moveTo>
                    <a:pt x="0" y="0"/>
                  </a:moveTo>
                  <a:lnTo>
                    <a:pt x="0" y="13508989"/>
                  </a:lnTo>
                  <a:lnTo>
                    <a:pt x="10605897" y="13508989"/>
                  </a:lnTo>
                  <a:lnTo>
                    <a:pt x="10605897" y="0"/>
                  </a:lnTo>
                  <a:close/>
                </a:path>
              </a:pathLst>
            </a:custGeom>
            <a:blipFill>
              <a:blip r:embed="rId2"/>
              <a:stretch>
                <a:fillRect l="-45410" r="-4541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7954451" cy="56550"/>
            <a:chOff x="0" y="0"/>
            <a:chExt cx="7954454" cy="56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54518" cy="56515"/>
            </a:xfrm>
            <a:custGeom>
              <a:avLst/>
              <a:gdLst/>
              <a:ahLst/>
              <a:cxnLst/>
              <a:rect l="l" t="t" r="r" b="b"/>
              <a:pathLst>
                <a:path w="7954518" h="56515">
                  <a:moveTo>
                    <a:pt x="0" y="56515"/>
                  </a:moveTo>
                  <a:lnTo>
                    <a:pt x="7954518" y="56515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8453" y="56559"/>
            <a:ext cx="7971358" cy="10103444"/>
            <a:chOff x="0" y="0"/>
            <a:chExt cx="10628478" cy="134712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28503" cy="13471271"/>
            </a:xfrm>
            <a:custGeom>
              <a:avLst/>
              <a:gdLst/>
              <a:ahLst/>
              <a:cxnLst/>
              <a:rect l="l" t="t" r="r" b="b"/>
              <a:pathLst>
                <a:path w="10628503" h="13471271">
                  <a:moveTo>
                    <a:pt x="0" y="0"/>
                  </a:moveTo>
                  <a:lnTo>
                    <a:pt x="0" y="13471271"/>
                  </a:lnTo>
                  <a:lnTo>
                    <a:pt x="10628503" y="13471271"/>
                  </a:lnTo>
                  <a:lnTo>
                    <a:pt x="10628503" y="0"/>
                  </a:lnTo>
                  <a:close/>
                </a:path>
              </a:pathLst>
            </a:custGeom>
            <a:blipFill>
              <a:blip r:embed="rId3"/>
              <a:stretch>
                <a:fillRect l="-52" t="-2" r="-9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308152" y="5455031"/>
            <a:ext cx="4147499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Located in the heart of Europe</a:t>
            </a:r>
          </a:p>
          <a:p>
            <a:pPr algn="r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One of the safest cities in the world</a:t>
            </a:r>
          </a:p>
          <a:p>
            <a:pPr algn="l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BB133E"/>
                </a:solidFill>
                <a:latin typeface="Titillium Web Regular"/>
              </a:rPr>
              <a:t>• 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Culture and history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8152" y="1476328"/>
            <a:ext cx="3323082" cy="178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6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Why Prague?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346252" y="4005221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284626" y="0"/>
            <a:ext cx="7971358" cy="10160003"/>
            <a:chOff x="0" y="0"/>
            <a:chExt cx="7971358" cy="101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1409" cy="10160000"/>
            </a:xfrm>
            <a:custGeom>
              <a:avLst/>
              <a:gdLst/>
              <a:ahLst/>
              <a:cxnLst/>
              <a:rect l="l" t="t" r="r" b="b"/>
              <a:pathLst>
                <a:path w="7971409" h="10160000">
                  <a:moveTo>
                    <a:pt x="0" y="10160000"/>
                  </a:moveTo>
                  <a:lnTo>
                    <a:pt x="7971409" y="10160000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00D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62376" y="0"/>
            <a:ext cx="7993608" cy="10159994"/>
            <a:chOff x="0" y="0"/>
            <a:chExt cx="10628478" cy="13508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8503" cy="13508989"/>
            </a:xfrm>
            <a:custGeom>
              <a:avLst/>
              <a:gdLst/>
              <a:ahLst/>
              <a:cxnLst/>
              <a:rect l="l" t="t" r="r" b="b"/>
              <a:pathLst>
                <a:path w="10628503" h="13508989">
                  <a:moveTo>
                    <a:pt x="0" y="0"/>
                  </a:moveTo>
                  <a:lnTo>
                    <a:pt x="0" y="13508989"/>
                  </a:lnTo>
                  <a:lnTo>
                    <a:pt x="10628503" y="13508989"/>
                  </a:lnTo>
                  <a:lnTo>
                    <a:pt x="10628503" y="0"/>
                  </a:lnTo>
                  <a:close/>
                </a:path>
              </a:pathLst>
            </a:custGeom>
            <a:blipFill>
              <a:blip r:embed="rId2"/>
              <a:stretch>
                <a:fillRect l="-89893" r="-1324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462592" y="1278045"/>
            <a:ext cx="4646981" cy="213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Charles University</a:t>
            </a:r>
          </a:p>
        </p:txBody>
      </p:sp>
      <p:sp>
        <p:nvSpPr>
          <p:cNvPr id="7" name="AutoShape 7"/>
          <p:cNvSpPr/>
          <p:nvPr/>
        </p:nvSpPr>
        <p:spPr>
          <a:xfrm>
            <a:off x="1628908" y="4104121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462592" y="5588860"/>
            <a:ext cx="4147499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4" dirty="0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 dirty="0">
                <a:solidFill>
                  <a:srgbClr val="000000"/>
                </a:solidFill>
                <a:latin typeface="Titillium Web Regular"/>
              </a:rPr>
              <a:t> Established in 1348</a:t>
            </a:r>
          </a:p>
          <a:p>
            <a:pPr algn="l">
              <a:lnSpc>
                <a:spcPts val="3499"/>
              </a:lnSpc>
            </a:pPr>
            <a:endParaRPr lang="en-US" sz="2499" spc="-44" dirty="0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 dirty="0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 dirty="0">
                <a:solidFill>
                  <a:srgbClr val="000000"/>
                </a:solidFill>
                <a:latin typeface="Titillium Web Regular"/>
              </a:rPr>
              <a:t> One of the top 100 universities in Europe</a:t>
            </a:r>
          </a:p>
          <a:p>
            <a:pPr algn="l">
              <a:lnSpc>
                <a:spcPts val="3499"/>
              </a:lnSpc>
            </a:pPr>
            <a:endParaRPr lang="en-US" sz="2499" spc="-44" dirty="0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 dirty="0">
                <a:solidFill>
                  <a:srgbClr val="BB133E"/>
                </a:solidFill>
                <a:latin typeface="Titillium Web Regular"/>
              </a:rPr>
              <a:t>• </a:t>
            </a:r>
            <a:r>
              <a:rPr lang="en-US" sz="2499" spc="-44" dirty="0">
                <a:solidFill>
                  <a:srgbClr val="000000"/>
                </a:solidFill>
                <a:latin typeface="Titillium Web Regular"/>
              </a:rPr>
              <a:t>In the top 2 % of universities worldwide</a:t>
            </a:r>
          </a:p>
          <a:p>
            <a:pPr algn="l">
              <a:lnSpc>
                <a:spcPts val="3499"/>
              </a:lnSpc>
            </a:pPr>
            <a:endParaRPr lang="en-US" sz="2499" spc="-44" dirty="0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endParaRPr lang="en-US" sz="2499" spc="-44" dirty="0">
              <a:solidFill>
                <a:srgbClr val="000000"/>
              </a:solidFill>
              <a:latin typeface="Titillium Web Regular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284626" y="0"/>
            <a:ext cx="7971358" cy="56550"/>
            <a:chOff x="0" y="0"/>
            <a:chExt cx="7971358" cy="565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71409" cy="56515"/>
            </a:xfrm>
            <a:custGeom>
              <a:avLst/>
              <a:gdLst/>
              <a:ahLst/>
              <a:cxnLst/>
              <a:rect l="l" t="t" r="r" b="b"/>
              <a:pathLst>
                <a:path w="7971409" h="56515">
                  <a:moveTo>
                    <a:pt x="0" y="56515"/>
                  </a:moveTo>
                  <a:lnTo>
                    <a:pt x="7971409" y="56515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2762"/>
            <a:ext cx="16257327" cy="10165604"/>
            <a:chOff x="0" y="0"/>
            <a:chExt cx="21676436" cy="13554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6488" cy="13554202"/>
            </a:xfrm>
            <a:custGeom>
              <a:avLst/>
              <a:gdLst/>
              <a:ahLst/>
              <a:cxnLst/>
              <a:rect l="l" t="t" r="r" b="b"/>
              <a:pathLst>
                <a:path w="21676488" h="13554202">
                  <a:moveTo>
                    <a:pt x="0" y="0"/>
                  </a:moveTo>
                  <a:lnTo>
                    <a:pt x="21676488" y="0"/>
                  </a:lnTo>
                  <a:lnTo>
                    <a:pt x="21676488" y="13554202"/>
                  </a:lnTo>
                  <a:lnTo>
                    <a:pt x="0" y="1355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374" b="-3374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0"/>
            <a:ext cx="16256003" cy="56550"/>
            <a:chOff x="0" y="0"/>
            <a:chExt cx="16256000" cy="565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56000" cy="56515"/>
            </a:xfrm>
            <a:custGeom>
              <a:avLst/>
              <a:gdLst/>
              <a:ahLst/>
              <a:cxnLst/>
              <a:rect l="l" t="t" r="r" b="b"/>
              <a:pathLst>
                <a:path w="16256000" h="56515">
                  <a:moveTo>
                    <a:pt x="0" y="56515"/>
                  </a:moveTo>
                  <a:lnTo>
                    <a:pt x="16256000" y="56515"/>
                  </a:lnTo>
                  <a:lnTo>
                    <a:pt x="16256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62592" y="5721214"/>
            <a:ext cx="4316444" cy="236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r>
              <a:rPr lang="en-US" sz="2499" spc="-44" dirty="0">
                <a:solidFill>
                  <a:srgbClr val="FFFFFF"/>
                </a:solidFill>
                <a:latin typeface="Titillium Web Regular"/>
              </a:rPr>
              <a:t>• Founded in 1990</a:t>
            </a:r>
          </a:p>
          <a:p>
            <a:pPr>
              <a:lnSpc>
                <a:spcPts val="3814"/>
              </a:lnSpc>
            </a:pPr>
            <a:endParaRPr lang="en-US" sz="2499" spc="-44" dirty="0">
              <a:solidFill>
                <a:srgbClr val="FFFFFF"/>
              </a:solidFill>
              <a:latin typeface="Titillium Web Regular"/>
            </a:endParaRPr>
          </a:p>
          <a:p>
            <a:pPr>
              <a:lnSpc>
                <a:spcPts val="3814"/>
              </a:lnSpc>
            </a:pPr>
            <a:r>
              <a:rPr lang="en-US" sz="2499" spc="-44" dirty="0">
                <a:solidFill>
                  <a:srgbClr val="FFFFFF"/>
                </a:solidFill>
                <a:latin typeface="Titillium Web Regular"/>
              </a:rPr>
              <a:t>• The second youngest</a:t>
            </a:r>
          </a:p>
          <a:p>
            <a:pPr>
              <a:lnSpc>
                <a:spcPts val="3814"/>
              </a:lnSpc>
            </a:pPr>
            <a:r>
              <a:rPr lang="en-US" sz="2499" spc="-44" dirty="0">
                <a:solidFill>
                  <a:srgbClr val="FFFFFF"/>
                </a:solidFill>
                <a:latin typeface="Titillium Web Regular"/>
              </a:rPr>
              <a:t>faculty of Charles University</a:t>
            </a:r>
          </a:p>
          <a:p>
            <a:pPr algn="l">
              <a:lnSpc>
                <a:spcPts val="3814"/>
              </a:lnSpc>
            </a:pPr>
            <a:endParaRPr lang="en-US" sz="2499" spc="-44" dirty="0">
              <a:solidFill>
                <a:srgbClr val="FFFFFF"/>
              </a:solidFill>
              <a:latin typeface="Titillium Web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62592" y="1278045"/>
            <a:ext cx="4646981" cy="323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 spc="142">
                <a:solidFill>
                  <a:srgbClr val="FFFFFF"/>
                </a:solidFill>
                <a:latin typeface="Titillium Web Bold"/>
              </a:rPr>
              <a:t>Faculty </a:t>
            </a:r>
          </a:p>
          <a:p>
            <a:pPr algn="l">
              <a:lnSpc>
                <a:spcPts val="8680"/>
              </a:lnSpc>
            </a:pPr>
            <a:r>
              <a:rPr lang="en-US" sz="6200" spc="142">
                <a:solidFill>
                  <a:srgbClr val="FFFFFF"/>
                </a:solidFill>
                <a:latin typeface="Titillium Web Bold"/>
              </a:rPr>
              <a:t>of Social Sciences</a:t>
            </a:r>
          </a:p>
        </p:txBody>
      </p:sp>
      <p:sp>
        <p:nvSpPr>
          <p:cNvPr id="8" name="AutoShape 8"/>
          <p:cNvSpPr/>
          <p:nvPr/>
        </p:nvSpPr>
        <p:spPr>
          <a:xfrm>
            <a:off x="1560269" y="5076825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284626" y="0"/>
            <a:ext cx="7971358" cy="10160003"/>
            <a:chOff x="0" y="0"/>
            <a:chExt cx="7971358" cy="101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1409" cy="10160000"/>
            </a:xfrm>
            <a:custGeom>
              <a:avLst/>
              <a:gdLst/>
              <a:ahLst/>
              <a:cxnLst/>
              <a:rect l="l" t="t" r="r" b="b"/>
              <a:pathLst>
                <a:path w="7971409" h="10160000">
                  <a:moveTo>
                    <a:pt x="0" y="10160000"/>
                  </a:moveTo>
                  <a:lnTo>
                    <a:pt x="7971409" y="10160000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00D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84626" y="28280"/>
            <a:ext cx="7971358" cy="10131714"/>
            <a:chOff x="0" y="0"/>
            <a:chExt cx="10628478" cy="13508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8503" cy="13508989"/>
            </a:xfrm>
            <a:custGeom>
              <a:avLst/>
              <a:gdLst/>
              <a:ahLst/>
              <a:cxnLst/>
              <a:rect l="l" t="t" r="r" b="b"/>
              <a:pathLst>
                <a:path w="10628503" h="13508989">
                  <a:moveTo>
                    <a:pt x="0" y="0"/>
                  </a:moveTo>
                  <a:lnTo>
                    <a:pt x="0" y="13508989"/>
                  </a:lnTo>
                  <a:lnTo>
                    <a:pt x="10628503" y="13508989"/>
                  </a:lnTo>
                  <a:lnTo>
                    <a:pt x="10628503" y="0"/>
                  </a:lnTo>
                  <a:close/>
                </a:path>
              </a:pathLst>
            </a:custGeom>
            <a:blipFill>
              <a:blip r:embed="rId2"/>
              <a:stretch>
                <a:fillRect t="-9155" b="-915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84626" y="0"/>
            <a:ext cx="7971358" cy="56550"/>
            <a:chOff x="0" y="0"/>
            <a:chExt cx="7971358" cy="56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71409" cy="56515"/>
            </a:xfrm>
            <a:custGeom>
              <a:avLst/>
              <a:gdLst/>
              <a:ahLst/>
              <a:cxnLst/>
              <a:rect l="l" t="t" r="r" b="b"/>
              <a:pathLst>
                <a:path w="7971409" h="56515">
                  <a:moveTo>
                    <a:pt x="0" y="56515"/>
                  </a:moveTo>
                  <a:lnTo>
                    <a:pt x="7971409" y="56515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1462592" y="2710361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62592" y="3269795"/>
            <a:ext cx="5240032" cy="673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1"/>
              </a:lnSpc>
            </a:pPr>
            <a:r>
              <a:rPr lang="en-US" sz="1999" spc="-35" dirty="0" err="1">
                <a:solidFill>
                  <a:srgbClr val="BB133E"/>
                </a:solidFill>
                <a:latin typeface="Titillium Web Regular Bold"/>
              </a:rPr>
              <a:t>INterdisciplinary</a:t>
            </a:r>
            <a:endParaRPr lang="en-US" sz="1999" spc="-35" dirty="0">
              <a:solidFill>
                <a:srgbClr val="BB133E"/>
              </a:solidFill>
              <a:latin typeface="Titillium Web Regular Bold"/>
            </a:endParaRPr>
          </a:p>
          <a:p>
            <a:pPr>
              <a:lnSpc>
                <a:spcPts val="3051"/>
              </a:lnSpc>
            </a:pP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We follow developments in our and related study fields and seek interconnection and opportunities for collaboration in new areas.</a:t>
            </a:r>
          </a:p>
          <a:p>
            <a:pPr>
              <a:lnSpc>
                <a:spcPts val="3051"/>
              </a:lnSpc>
            </a:pPr>
            <a:r>
              <a:rPr lang="en-US" sz="1999" spc="-35" dirty="0" err="1">
                <a:solidFill>
                  <a:srgbClr val="BB133E"/>
                </a:solidFill>
                <a:latin typeface="Titillium Web Regular Bold"/>
              </a:rPr>
              <a:t>INnovative</a:t>
            </a:r>
            <a:endParaRPr lang="en-US" sz="1999" spc="-35" dirty="0">
              <a:solidFill>
                <a:srgbClr val="BB133E"/>
              </a:solidFill>
              <a:latin typeface="Titillium Web Regular Bold"/>
            </a:endParaRPr>
          </a:p>
          <a:p>
            <a:pPr>
              <a:lnSpc>
                <a:spcPts val="3051"/>
              </a:lnSpc>
            </a:pP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We are expanding our range of study </a:t>
            </a:r>
            <a:r>
              <a:rPr lang="en-US" sz="1999" spc="-35" dirty="0" err="1">
                <a:solidFill>
                  <a:srgbClr val="000000"/>
                </a:solidFill>
                <a:latin typeface="Titillium Web Regular"/>
              </a:rPr>
              <a:t>programmes</a:t>
            </a: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, raising the level of the existing ones, keeping pace with the latest trends in information technology.</a:t>
            </a:r>
          </a:p>
          <a:p>
            <a:pPr>
              <a:lnSpc>
                <a:spcPts val="3051"/>
              </a:lnSpc>
            </a:pPr>
            <a:r>
              <a:rPr lang="en-US" sz="1999" spc="-35" dirty="0" err="1">
                <a:solidFill>
                  <a:srgbClr val="BB133E"/>
                </a:solidFill>
                <a:latin typeface="Titillium Web Regular Bold"/>
              </a:rPr>
              <a:t>INternational</a:t>
            </a:r>
            <a:endParaRPr lang="en-US" sz="1999" spc="-35" dirty="0">
              <a:solidFill>
                <a:srgbClr val="BB133E"/>
              </a:solidFill>
              <a:latin typeface="Titillium Web Regular Bold"/>
            </a:endParaRPr>
          </a:p>
          <a:p>
            <a:pPr>
              <a:lnSpc>
                <a:spcPts val="3051"/>
              </a:lnSpc>
            </a:pP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We support the mobility of students and academic staff, host international experts, and participate in international scientific projects.</a:t>
            </a:r>
          </a:p>
          <a:p>
            <a:pPr>
              <a:lnSpc>
                <a:spcPts val="3051"/>
              </a:lnSpc>
            </a:pPr>
            <a:r>
              <a:rPr lang="en-US" sz="1999" spc="-35" dirty="0" err="1">
                <a:solidFill>
                  <a:srgbClr val="BB133E"/>
                </a:solidFill>
                <a:latin typeface="Titillium Web Regular Bold"/>
              </a:rPr>
              <a:t>INclusive</a:t>
            </a:r>
            <a:endParaRPr lang="en-US" sz="1999" spc="-35" dirty="0">
              <a:solidFill>
                <a:srgbClr val="BB133E"/>
              </a:solidFill>
              <a:latin typeface="Titillium Web Regular Bold"/>
            </a:endParaRPr>
          </a:p>
          <a:p>
            <a:pPr>
              <a:lnSpc>
                <a:spcPts val="3051"/>
              </a:lnSpc>
            </a:pP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Diversity enriches our academic community</a:t>
            </a:r>
            <a:r>
              <a:rPr lang="cs-CZ" sz="1999" spc="-35" dirty="0">
                <a:solidFill>
                  <a:srgbClr val="000000"/>
                </a:solidFill>
                <a:latin typeface="Titillium Web Regular"/>
              </a:rPr>
              <a:t>,</a:t>
            </a:r>
            <a:r>
              <a:rPr lang="en-US" sz="1999" spc="-35" dirty="0">
                <a:solidFill>
                  <a:srgbClr val="000000"/>
                </a:solidFill>
                <a:latin typeface="Titillium Web Regular"/>
              </a:rPr>
              <a:t> therefore we strive to create a welcoming environment and to ensure equity for everyone.</a:t>
            </a:r>
          </a:p>
          <a:p>
            <a:pPr algn="l">
              <a:lnSpc>
                <a:spcPts val="3052"/>
              </a:lnSpc>
            </a:pPr>
            <a:endParaRPr lang="en-US" sz="1999" spc="-35" dirty="0">
              <a:solidFill>
                <a:srgbClr val="000000"/>
              </a:solidFill>
              <a:latin typeface="Titillium Web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62592" y="1278045"/>
            <a:ext cx="4646981" cy="104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We are 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7954451" cy="10160003"/>
            <a:chOff x="0" y="0"/>
            <a:chExt cx="7954454" cy="101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4518" cy="10160000"/>
            </a:xfrm>
            <a:custGeom>
              <a:avLst/>
              <a:gdLst/>
              <a:ahLst/>
              <a:cxnLst/>
              <a:rect l="l" t="t" r="r" b="b"/>
              <a:pathLst>
                <a:path w="7954518" h="10160000">
                  <a:moveTo>
                    <a:pt x="0" y="10160000"/>
                  </a:moveTo>
                  <a:lnTo>
                    <a:pt x="7954518" y="10160000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00D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28280"/>
            <a:ext cx="7954451" cy="10131714"/>
            <a:chOff x="0" y="0"/>
            <a:chExt cx="10605935" cy="13508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05897" cy="13508989"/>
            </a:xfrm>
            <a:custGeom>
              <a:avLst/>
              <a:gdLst/>
              <a:ahLst/>
              <a:cxnLst/>
              <a:rect l="l" t="t" r="r" b="b"/>
              <a:pathLst>
                <a:path w="10605897" h="13508989">
                  <a:moveTo>
                    <a:pt x="0" y="0"/>
                  </a:moveTo>
                  <a:lnTo>
                    <a:pt x="0" y="13508989"/>
                  </a:lnTo>
                  <a:lnTo>
                    <a:pt x="10605897" y="13508989"/>
                  </a:lnTo>
                  <a:lnTo>
                    <a:pt x="10605897" y="0"/>
                  </a:lnTo>
                  <a:close/>
                </a:path>
              </a:pathLst>
            </a:custGeom>
            <a:blipFill>
              <a:blip r:embed="rId2"/>
              <a:stretch>
                <a:fillRect l="-45410" r="-4541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7954451" cy="56550"/>
            <a:chOff x="0" y="0"/>
            <a:chExt cx="7954454" cy="56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54518" cy="56515"/>
            </a:xfrm>
            <a:custGeom>
              <a:avLst/>
              <a:gdLst/>
              <a:ahLst/>
              <a:cxnLst/>
              <a:rect l="l" t="t" r="r" b="b"/>
              <a:pathLst>
                <a:path w="7954518" h="56515">
                  <a:moveTo>
                    <a:pt x="0" y="56515"/>
                  </a:moveTo>
                  <a:lnTo>
                    <a:pt x="7954518" y="56515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433951" y="3535232"/>
            <a:ext cx="4316444" cy="4372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BB133E"/>
                </a:solidFill>
                <a:latin typeface="Titillium Web Regular"/>
              </a:rPr>
              <a:t>• </a:t>
            </a: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Communication and journalism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 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BB133E"/>
                </a:solidFill>
                <a:latin typeface="Titillium Web Regular"/>
              </a:rPr>
              <a:t>• </a:t>
            </a: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Economic studies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endParaRPr lang="en-US" sz="2499" u="none" spc="-44">
              <a:solidFill>
                <a:srgbClr val="000000"/>
              </a:solidFill>
              <a:latin typeface="Titillium Web Regular"/>
            </a:endParaRP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BB133E"/>
                </a:solidFill>
                <a:latin typeface="Titillium Web Regular"/>
              </a:rPr>
              <a:t>• </a:t>
            </a: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International studies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endParaRPr lang="en-US" sz="2499" u="none" spc="-44">
              <a:solidFill>
                <a:srgbClr val="000000"/>
              </a:solidFill>
              <a:latin typeface="Titillium Web Regular"/>
            </a:endParaRP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BB133E"/>
                </a:solidFill>
                <a:latin typeface="Titillium Web Regular"/>
              </a:rPr>
              <a:t>•</a:t>
            </a: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 Political studies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endParaRPr lang="en-US" sz="2499" u="none" spc="-44">
              <a:solidFill>
                <a:srgbClr val="000000"/>
              </a:solidFill>
              <a:latin typeface="Titillium Web Regular"/>
            </a:endParaRP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r>
              <a:rPr lang="en-US" sz="2499" u="none" spc="-44">
                <a:solidFill>
                  <a:srgbClr val="BB133E"/>
                </a:solidFill>
                <a:latin typeface="Titillium Web Regular"/>
              </a:rPr>
              <a:t>•</a:t>
            </a:r>
            <a:r>
              <a:rPr lang="en-US" sz="2499" u="none" spc="-44">
                <a:solidFill>
                  <a:srgbClr val="000000"/>
                </a:solidFill>
                <a:latin typeface="Titillium Web Regular"/>
              </a:rPr>
              <a:t> Sociological studies</a:t>
            </a:r>
          </a:p>
          <a:p>
            <a:pPr marL="0" lvl="0" indent="0" algn="l">
              <a:lnSpc>
                <a:spcPts val="3522"/>
              </a:lnSpc>
              <a:spcBef>
                <a:spcPct val="0"/>
              </a:spcBef>
            </a:pPr>
            <a:endParaRPr lang="en-US" sz="2499" u="none" spc="-44">
              <a:solidFill>
                <a:srgbClr val="000000"/>
              </a:solidFill>
              <a:latin typeface="Titillium Web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33951" y="1278045"/>
            <a:ext cx="4736837" cy="104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Study Fields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433951" y="2921560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284626" y="56550"/>
            <a:ext cx="7971358" cy="10103444"/>
            <a:chOff x="0" y="0"/>
            <a:chExt cx="7971358" cy="101034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1409" cy="10103485"/>
            </a:xfrm>
            <a:custGeom>
              <a:avLst/>
              <a:gdLst/>
              <a:ahLst/>
              <a:cxnLst/>
              <a:rect l="l" t="t" r="r" b="b"/>
              <a:pathLst>
                <a:path w="7971409" h="10103485">
                  <a:moveTo>
                    <a:pt x="0" y="10103485"/>
                  </a:moveTo>
                  <a:lnTo>
                    <a:pt x="7971409" y="10103485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84626" y="56550"/>
            <a:ext cx="7971358" cy="10103444"/>
            <a:chOff x="0" y="0"/>
            <a:chExt cx="10628478" cy="134712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28503" cy="13471271"/>
            </a:xfrm>
            <a:custGeom>
              <a:avLst/>
              <a:gdLst/>
              <a:ahLst/>
              <a:cxnLst/>
              <a:rect l="l" t="t" r="r" b="b"/>
              <a:pathLst>
                <a:path w="10628503" h="13471271">
                  <a:moveTo>
                    <a:pt x="0" y="0"/>
                  </a:moveTo>
                  <a:lnTo>
                    <a:pt x="0" y="13471271"/>
                  </a:lnTo>
                  <a:lnTo>
                    <a:pt x="10628503" y="13471271"/>
                  </a:lnTo>
                  <a:lnTo>
                    <a:pt x="10628503" y="0"/>
                  </a:lnTo>
                  <a:close/>
                </a:path>
              </a:pathLst>
            </a:custGeom>
            <a:blipFill>
              <a:blip r:embed="rId2"/>
              <a:stretch>
                <a:fillRect l="-44941" r="-4494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84626" y="0"/>
            <a:ext cx="7971358" cy="56550"/>
            <a:chOff x="0" y="0"/>
            <a:chExt cx="7971358" cy="56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71409" cy="56515"/>
            </a:xfrm>
            <a:custGeom>
              <a:avLst/>
              <a:gdLst/>
              <a:ahLst/>
              <a:cxnLst/>
              <a:rect l="l" t="t" r="r" b="b"/>
              <a:pathLst>
                <a:path w="7971409" h="56515">
                  <a:moveTo>
                    <a:pt x="0" y="56515"/>
                  </a:moveTo>
                  <a:lnTo>
                    <a:pt x="7971409" y="56515"/>
                  </a:lnTo>
                  <a:lnTo>
                    <a:pt x="79714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62592" y="4658458"/>
            <a:ext cx="5741384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BA, MA, PhD studies (ca. 4,500 students)</a:t>
            </a:r>
          </a:p>
          <a:p>
            <a:pPr algn="r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4 BA, 17 MA and 8 PhD English-taught degree programmes (1000 students)</a:t>
            </a:r>
          </a:p>
          <a:p>
            <a:pPr algn="l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450 incoming students via ERASMUS+ per year</a:t>
            </a:r>
          </a:p>
          <a:p>
            <a:pPr algn="r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499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62592" y="1430445"/>
            <a:ext cx="4934569" cy="178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6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Teaching </a:t>
            </a:r>
          </a:p>
          <a:p>
            <a:pPr algn="l">
              <a:lnSpc>
                <a:spcPts val="7086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and Students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462592" y="3885051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7954451" cy="10160003"/>
            <a:chOff x="0" y="0"/>
            <a:chExt cx="7954454" cy="1016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4518" cy="10160000"/>
            </a:xfrm>
            <a:custGeom>
              <a:avLst/>
              <a:gdLst/>
              <a:ahLst/>
              <a:cxnLst/>
              <a:rect l="l" t="t" r="r" b="b"/>
              <a:pathLst>
                <a:path w="7954518" h="10160000">
                  <a:moveTo>
                    <a:pt x="0" y="10160000"/>
                  </a:moveTo>
                  <a:lnTo>
                    <a:pt x="7954518" y="10160000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00D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28280"/>
            <a:ext cx="7954451" cy="10131714"/>
            <a:chOff x="0" y="0"/>
            <a:chExt cx="10605935" cy="13508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05897" cy="13508989"/>
            </a:xfrm>
            <a:custGeom>
              <a:avLst/>
              <a:gdLst/>
              <a:ahLst/>
              <a:cxnLst/>
              <a:rect l="l" t="t" r="r" b="b"/>
              <a:pathLst>
                <a:path w="10605897" h="13508989">
                  <a:moveTo>
                    <a:pt x="0" y="0"/>
                  </a:moveTo>
                  <a:lnTo>
                    <a:pt x="0" y="13508989"/>
                  </a:lnTo>
                  <a:lnTo>
                    <a:pt x="10605897" y="13508989"/>
                  </a:lnTo>
                  <a:lnTo>
                    <a:pt x="1060589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7954451" cy="56550"/>
            <a:chOff x="0" y="0"/>
            <a:chExt cx="7954454" cy="565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54518" cy="56515"/>
            </a:xfrm>
            <a:custGeom>
              <a:avLst/>
              <a:gdLst/>
              <a:ahLst/>
              <a:cxnLst/>
              <a:rect l="l" t="t" r="r" b="b"/>
              <a:pathLst>
                <a:path w="7954518" h="56515">
                  <a:moveTo>
                    <a:pt x="0" y="56515"/>
                  </a:moveTo>
                  <a:lnTo>
                    <a:pt x="7954518" y="56515"/>
                  </a:lnTo>
                  <a:lnTo>
                    <a:pt x="7954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053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433951" y="1278045"/>
            <a:ext cx="4736837" cy="213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 spc="142">
                <a:solidFill>
                  <a:srgbClr val="CE0538"/>
                </a:solidFill>
                <a:latin typeface="Titillium Web Bold"/>
              </a:rPr>
              <a:t>Science and Research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81576" y="4684876"/>
            <a:ext cx="5596861" cy="349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2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7 major research areas</a:t>
            </a:r>
          </a:p>
          <a:p>
            <a:pPr algn="r">
              <a:lnSpc>
                <a:spcPts val="3522"/>
              </a:lnSpc>
            </a:pPr>
            <a:endParaRPr lang="en-US" sz="2499" spc="-44">
              <a:solidFill>
                <a:srgbClr val="000000"/>
              </a:solidFill>
              <a:latin typeface="Titillium Web Regular"/>
            </a:endParaRPr>
          </a:p>
          <a:p>
            <a:pPr algn="l">
              <a:lnSpc>
                <a:spcPts val="3522"/>
              </a:lnSpc>
            </a:pPr>
            <a:r>
              <a:rPr lang="en-US" sz="2499" spc="-44">
                <a:solidFill>
                  <a:srgbClr val="CE0538"/>
                </a:solidFill>
                <a:latin typeface="Titillium Web Regular"/>
              </a:rPr>
              <a:t>•</a:t>
            </a: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 135 research projects (Horizon 2020, European Social Fund, EU Operational </a:t>
            </a:r>
          </a:p>
          <a:p>
            <a:pPr algn="l">
              <a:lnSpc>
                <a:spcPts val="3522"/>
              </a:lnSpc>
            </a:pP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Programme, EACEA, COST Actions, </a:t>
            </a:r>
          </a:p>
          <a:p>
            <a:pPr algn="l">
              <a:lnSpc>
                <a:spcPts val="3522"/>
              </a:lnSpc>
            </a:pP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International Visegrad Fund, Czech Science Foundation, Technology Agency </a:t>
            </a:r>
          </a:p>
          <a:p>
            <a:pPr algn="l">
              <a:lnSpc>
                <a:spcPts val="3522"/>
              </a:lnSpc>
            </a:pPr>
            <a:r>
              <a:rPr lang="en-US" sz="2499" spc="-44">
                <a:solidFill>
                  <a:srgbClr val="000000"/>
                </a:solidFill>
                <a:latin typeface="Titillium Web Regular"/>
              </a:rPr>
              <a:t>of the Czech Republic, etc.)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481576" y="3906171"/>
            <a:ext cx="2225814" cy="0"/>
          </a:xfrm>
          <a:prstGeom prst="line">
            <a:avLst/>
          </a:prstGeom>
          <a:ln w="38100" cap="flat">
            <a:solidFill>
              <a:srgbClr val="C2E8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56559"/>
            <a:ext cx="7971358" cy="10103444"/>
            <a:chOff x="0" y="0"/>
            <a:chExt cx="10628478" cy="134712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28503" cy="13471271"/>
            </a:xfrm>
            <a:custGeom>
              <a:avLst/>
              <a:gdLst/>
              <a:ahLst/>
              <a:cxnLst/>
              <a:rect l="l" t="t" r="r" b="b"/>
              <a:pathLst>
                <a:path w="10628503" h="13471271">
                  <a:moveTo>
                    <a:pt x="0" y="0"/>
                  </a:moveTo>
                  <a:lnTo>
                    <a:pt x="0" y="13471271"/>
                  </a:lnTo>
                  <a:lnTo>
                    <a:pt x="10628503" y="13471271"/>
                  </a:lnTo>
                  <a:lnTo>
                    <a:pt x="10628503" y="0"/>
                  </a:lnTo>
                  <a:close/>
                </a:path>
              </a:pathLst>
            </a:custGeom>
            <a:blipFill>
              <a:blip r:embed="rId2"/>
              <a:stretch>
                <a:fillRect l="-44941" r="-44941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357</Words>
  <Application>Microsoft Office PowerPoint</Application>
  <PresentationFormat>Vlastní</PresentationFormat>
  <Paragraphs>62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Titillium Web Regular</vt:lpstr>
      <vt:lpstr>Calibri</vt:lpstr>
      <vt:lpstr>Arial</vt:lpstr>
      <vt:lpstr>Titillium Web Bold</vt:lpstr>
      <vt:lpstr>Titillium Web Regular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FSV UK International presentation</dc:title>
  <cp:lastModifiedBy>Nikola Havlová</cp:lastModifiedBy>
  <cp:revision>2</cp:revision>
  <dcterms:created xsi:type="dcterms:W3CDTF">2006-08-16T00:00:00Z</dcterms:created>
  <dcterms:modified xsi:type="dcterms:W3CDTF">2022-09-13T08:56:14Z</dcterms:modified>
  <dc:identifier>DAFJvxG2nDU</dc:identifier>
</cp:coreProperties>
</file>