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43300" cy="101473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itillium Web Bold" panose="020B0604020202020204" charset="-18"/>
      <p:regular r:id="rId16"/>
    </p:embeddedFont>
    <p:embeddedFont>
      <p:font typeface="Titillium Web Regular" panose="020B0604020202020204" charset="-18"/>
      <p:regular r:id="rId17"/>
    </p:embeddedFont>
    <p:embeddedFont>
      <p:font typeface="Titillium Web Regular Bold" panose="020B0604020202020204" charset="-1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0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8" b="117"/>
          <a:stretch>
            <a:fillRect/>
          </a:stretch>
        </p:blipFill>
        <p:spPr>
          <a:xfrm>
            <a:off x="0" y="0"/>
            <a:ext cx="16243300" cy="101473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011545" y="5381686"/>
            <a:ext cx="2226535" cy="9420"/>
            <a:chOff x="0" y="0"/>
            <a:chExt cx="2226539" cy="94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26564" cy="9398"/>
            </a:xfrm>
            <a:custGeom>
              <a:avLst/>
              <a:gdLst/>
              <a:ahLst/>
              <a:cxnLst/>
              <a:rect l="l" t="t" r="r" b="b"/>
              <a:pathLst>
                <a:path w="2226564" h="9398">
                  <a:moveTo>
                    <a:pt x="0" y="0"/>
                  </a:moveTo>
                  <a:lnTo>
                    <a:pt x="2226564" y="0"/>
                  </a:lnTo>
                  <a:lnTo>
                    <a:pt x="2226564" y="9398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C2E8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619695" y="3716346"/>
            <a:ext cx="9010235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cs-CZ" sz="7000" spc="161" dirty="0">
                <a:solidFill>
                  <a:srgbClr val="FFFFFF"/>
                </a:solidFill>
                <a:latin typeface="Titillium Web Bold"/>
              </a:rPr>
              <a:t>Fakulta sociálních věd</a:t>
            </a:r>
          </a:p>
        </p:txBody>
      </p:sp>
      <p:sp>
        <p:nvSpPr>
          <p:cNvPr id="6" name="AutoShape 6"/>
          <p:cNvSpPr/>
          <p:nvPr/>
        </p:nvSpPr>
        <p:spPr>
          <a:xfrm>
            <a:off x="7011918" y="5367346"/>
            <a:ext cx="2225814" cy="0"/>
          </a:xfrm>
          <a:prstGeom prst="line">
            <a:avLst/>
          </a:prstGeom>
          <a:ln w="38100" cap="flat">
            <a:solidFill>
              <a:srgbClr val="C2E8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4405558" y="5729296"/>
            <a:ext cx="743853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 spc="161">
                <a:solidFill>
                  <a:srgbClr val="FFFFFF"/>
                </a:solidFill>
                <a:latin typeface="Titillium Web Bold"/>
              </a:rPr>
              <a:t>Univerzita Karlova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0797"/>
            <a:ext cx="16256003" cy="10109197"/>
            <a:chOff x="0" y="0"/>
            <a:chExt cx="21674671" cy="1347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710" cy="13478890"/>
            </a:xfrm>
            <a:custGeom>
              <a:avLst/>
              <a:gdLst/>
              <a:ahLst/>
              <a:cxnLst/>
              <a:rect l="l" t="t" r="r" b="b"/>
              <a:pathLst>
                <a:path w="21674710" h="13478890">
                  <a:moveTo>
                    <a:pt x="0" y="0"/>
                  </a:moveTo>
                  <a:lnTo>
                    <a:pt x="0" y="13478890"/>
                  </a:lnTo>
                  <a:lnTo>
                    <a:pt x="21674710" y="13478890"/>
                  </a:lnTo>
                  <a:lnTo>
                    <a:pt x="21674710" y="0"/>
                  </a:lnTo>
                  <a:close/>
                </a:path>
              </a:pathLst>
            </a:custGeom>
            <a:blipFill>
              <a:blip r:embed="rId2"/>
              <a:stretch>
                <a:fillRect t="-3467" b="-3467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6383000" cy="631190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61697" y="7594597"/>
            <a:ext cx="4508497" cy="2565397"/>
            <a:chOff x="0" y="0"/>
            <a:chExt cx="4508500" cy="2565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8500" cy="2565400"/>
            </a:xfrm>
            <a:custGeom>
              <a:avLst/>
              <a:gdLst/>
              <a:ahLst/>
              <a:cxnLst/>
              <a:rect l="l" t="t" r="r" b="b"/>
              <a:pathLst>
                <a:path w="4508500" h="2565400">
                  <a:moveTo>
                    <a:pt x="0" y="2565400"/>
                  </a:moveTo>
                  <a:lnTo>
                    <a:pt x="4508500" y="2565400"/>
                  </a:lnTo>
                  <a:lnTo>
                    <a:pt x="4508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48309" y="0"/>
            <a:ext cx="4304152" cy="616179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506200" y="8291693"/>
            <a:ext cx="3392767" cy="1545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1599" spc="-28">
                <a:solidFill>
                  <a:srgbClr val="000000"/>
                </a:solidFill>
                <a:latin typeface="Titillium Web Regular"/>
              </a:rPr>
              <a:t>E-mail: info@fsv.cuni.cz</a:t>
            </a:r>
          </a:p>
          <a:p>
            <a:pPr>
              <a:lnSpc>
                <a:spcPts val="2499"/>
              </a:lnSpc>
            </a:pPr>
            <a:r>
              <a:rPr lang="en-US" sz="1599" spc="-28">
                <a:solidFill>
                  <a:srgbClr val="000000"/>
                </a:solidFill>
                <a:latin typeface="Titillium Web Regular"/>
              </a:rPr>
              <a:t>Instagram: @fsv_unikarlova</a:t>
            </a:r>
          </a:p>
          <a:p>
            <a:pPr>
              <a:lnSpc>
                <a:spcPts val="2499"/>
              </a:lnSpc>
            </a:pPr>
            <a:r>
              <a:rPr lang="en-US" sz="1599" spc="-28">
                <a:solidFill>
                  <a:srgbClr val="000000"/>
                </a:solidFill>
                <a:latin typeface="Titillium Web Regular"/>
              </a:rPr>
              <a:t>Facebook: Fakulta sociálních věd Univerzity Karlovy</a:t>
            </a:r>
          </a:p>
          <a:p>
            <a:pPr algn="l">
              <a:lnSpc>
                <a:spcPts val="2499"/>
              </a:lnSpc>
            </a:pPr>
            <a:endParaRPr lang="en-US" sz="1599" spc="-28">
              <a:solidFill>
                <a:srgbClr val="000000"/>
              </a:solidFill>
              <a:latin typeface="Titillium Web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36750" y="1455820"/>
            <a:ext cx="3127271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110">
                <a:solidFill>
                  <a:srgbClr val="FFFFFF"/>
                </a:solidFill>
                <a:latin typeface="Titillium Web Bold"/>
              </a:rPr>
              <a:t>Děkuji </a:t>
            </a:r>
          </a:p>
          <a:p>
            <a:pPr algn="ctr">
              <a:lnSpc>
                <a:spcPts val="5759"/>
              </a:lnSpc>
            </a:pPr>
            <a:r>
              <a:rPr lang="en-US" sz="4800" spc="110">
                <a:solidFill>
                  <a:srgbClr val="FFFFFF"/>
                </a:solidFill>
                <a:latin typeface="Titillium Web Bold"/>
              </a:rPr>
              <a:t>vám za pozornost!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06200" y="7946727"/>
            <a:ext cx="100953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33">
                <a:solidFill>
                  <a:srgbClr val="CE0538"/>
                </a:solidFill>
                <a:latin typeface="Titillium Web Regular"/>
              </a:rPr>
              <a:t>KONTAKTY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256003" cy="10160003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014734" y="4225833"/>
            <a:ext cx="2226535" cy="9420"/>
            <a:chOff x="0" y="0"/>
            <a:chExt cx="2226539" cy="94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26564" cy="9398"/>
            </a:xfrm>
            <a:custGeom>
              <a:avLst/>
              <a:gdLst/>
              <a:ahLst/>
              <a:cxnLst/>
              <a:rect l="l" t="t" r="r" b="b"/>
              <a:pathLst>
                <a:path w="2226564" h="9398">
                  <a:moveTo>
                    <a:pt x="0" y="0"/>
                  </a:moveTo>
                  <a:lnTo>
                    <a:pt x="2226564" y="0"/>
                  </a:lnTo>
                  <a:lnTo>
                    <a:pt x="2226564" y="9398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C2E8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6245840" cy="101536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5124" y="4765062"/>
            <a:ext cx="7180164" cy="436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-44">
                <a:solidFill>
                  <a:srgbClr val="FFFFFF"/>
                </a:solidFill>
                <a:latin typeface="Titillium Web Regular"/>
              </a:rPr>
              <a:t>Jsme institucí, která je „v srdci Evropy“ nejen svým geografickým umístěním, ale také na akademické úrovni. Chceme vytvářet a šířit vědění, které přispívá </a:t>
            </a:r>
          </a:p>
          <a:p>
            <a:pPr algn="ctr">
              <a:lnSpc>
                <a:spcPts val="3499"/>
              </a:lnSpc>
            </a:pPr>
            <a:r>
              <a:rPr lang="en-US" sz="2499" spc="-44">
                <a:solidFill>
                  <a:srgbClr val="FFFFFF"/>
                </a:solidFill>
                <a:latin typeface="Titillium Web Regular"/>
              </a:rPr>
              <a:t>k poznání, rozvoji a kvalitě života v současné společnosti. </a:t>
            </a:r>
          </a:p>
          <a:p>
            <a:pPr algn="ctr">
              <a:lnSpc>
                <a:spcPts val="3499"/>
              </a:lnSpc>
            </a:pPr>
            <a:endParaRPr lang="en-US" sz="2499" spc="-44">
              <a:solidFill>
                <a:srgbClr val="FFFFFF"/>
              </a:solidFill>
              <a:latin typeface="Titillium Web Regular"/>
            </a:endParaRPr>
          </a:p>
          <a:p>
            <a:pPr algn="ctr">
              <a:lnSpc>
                <a:spcPts val="3499"/>
              </a:lnSpc>
            </a:pPr>
            <a:r>
              <a:rPr lang="en-US" sz="2499" spc="-44">
                <a:solidFill>
                  <a:srgbClr val="FFFFFF"/>
                </a:solidFill>
                <a:latin typeface="Titillium Web Regular"/>
              </a:rPr>
              <a:t>Podporujeme odborné zaujetí, cílevědomost, individualitu a úspěchy každého našeho studenta, zaměstnance a fakulty jako celku.</a:t>
            </a:r>
          </a:p>
          <a:p>
            <a:pPr algn="ctr">
              <a:lnSpc>
                <a:spcPts val="3499"/>
              </a:lnSpc>
            </a:pPr>
            <a:endParaRPr lang="en-US" sz="2499" spc="-44">
              <a:solidFill>
                <a:srgbClr val="FFFFFF"/>
              </a:solidFill>
              <a:latin typeface="Titillium Web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22328" y="3032033"/>
            <a:ext cx="400118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 spc="161">
                <a:solidFill>
                  <a:srgbClr val="FFFFFF"/>
                </a:solidFill>
                <a:latin typeface="Titillium Web Bold"/>
              </a:rPr>
              <a:t>Naše vize</a:t>
            </a:r>
          </a:p>
        </p:txBody>
      </p:sp>
      <p:sp>
        <p:nvSpPr>
          <p:cNvPr id="8" name="AutoShape 8"/>
          <p:cNvSpPr/>
          <p:nvPr/>
        </p:nvSpPr>
        <p:spPr>
          <a:xfrm>
            <a:off x="7010013" y="4477969"/>
            <a:ext cx="2225814" cy="0"/>
          </a:xfrm>
          <a:prstGeom prst="line">
            <a:avLst/>
          </a:prstGeom>
          <a:ln w="38100" cap="flat">
            <a:solidFill>
              <a:srgbClr val="C2E8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6256003" cy="56550"/>
            <a:chOff x="0" y="0"/>
            <a:chExt cx="16256000" cy="565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56515"/>
            </a:xfrm>
            <a:custGeom>
              <a:avLst/>
              <a:gdLst/>
              <a:ahLst/>
              <a:cxnLst/>
              <a:rect l="l" t="t" r="r" b="b"/>
              <a:pathLst>
                <a:path w="16256000" h="56515">
                  <a:moveTo>
                    <a:pt x="0" y="56515"/>
                  </a:moveTo>
                  <a:lnTo>
                    <a:pt x="16256000" y="56515"/>
                  </a:lnTo>
                  <a:lnTo>
                    <a:pt x="16256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538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5359403"/>
            <a:ext cx="16256003" cy="4800600"/>
            <a:chOff x="0" y="0"/>
            <a:chExt cx="21674671" cy="6400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4710" cy="6400800"/>
            </a:xfrm>
            <a:custGeom>
              <a:avLst/>
              <a:gdLst/>
              <a:ahLst/>
              <a:cxnLst/>
              <a:rect l="l" t="t" r="r" b="b"/>
              <a:pathLst>
                <a:path w="21674710" h="6400800">
                  <a:moveTo>
                    <a:pt x="0" y="0"/>
                  </a:moveTo>
                  <a:lnTo>
                    <a:pt x="0" y="6400800"/>
                  </a:lnTo>
                  <a:lnTo>
                    <a:pt x="21674710" y="6400800"/>
                  </a:lnTo>
                  <a:lnTo>
                    <a:pt x="21674710" y="0"/>
                  </a:lnTo>
                  <a:close/>
                </a:path>
              </a:pathLst>
            </a:custGeom>
            <a:blipFill>
              <a:blip r:embed="rId2"/>
              <a:stretch>
                <a:fillRect t="-11" b="-12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462592" y="1430445"/>
            <a:ext cx="3323082" cy="178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6"/>
              </a:lnSpc>
            </a:pPr>
            <a:r>
              <a:rPr lang="en-US" sz="6200" spc="142">
                <a:solidFill>
                  <a:srgbClr val="CE0538"/>
                </a:solidFill>
                <a:latin typeface="Titillium Web Bold"/>
              </a:rPr>
              <a:t>Studium v Praze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62800" y="1900390"/>
            <a:ext cx="6791950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-44">
                <a:solidFill>
                  <a:srgbClr val="CE0538"/>
                </a:solidFill>
                <a:latin typeface="Titillium Web Regular"/>
              </a:rPr>
              <a:t>•</a:t>
            </a:r>
            <a:r>
              <a:rPr lang="en-US" sz="2499" spc="-44">
                <a:solidFill>
                  <a:srgbClr val="000000"/>
                </a:solidFill>
                <a:latin typeface="Titillium Web Regular"/>
              </a:rPr>
              <a:t> Jedno z nejbezpečnějších měst na světě</a:t>
            </a:r>
          </a:p>
          <a:p>
            <a:pPr algn="l">
              <a:lnSpc>
                <a:spcPts val="3499"/>
              </a:lnSpc>
            </a:pPr>
            <a:endParaRPr lang="en-US" sz="2499" spc="-44">
              <a:solidFill>
                <a:srgbClr val="000000"/>
              </a:solidFill>
              <a:latin typeface="Titillium Web Regular"/>
            </a:endParaRPr>
          </a:p>
          <a:p>
            <a:pPr algn="l">
              <a:lnSpc>
                <a:spcPts val="3499"/>
              </a:lnSpc>
            </a:pPr>
            <a:r>
              <a:rPr lang="en-US" sz="2499" spc="-44">
                <a:solidFill>
                  <a:srgbClr val="BB133E"/>
                </a:solidFill>
                <a:latin typeface="Titillium Web Regular"/>
              </a:rPr>
              <a:t>• </a:t>
            </a:r>
            <a:r>
              <a:rPr lang="en-US" sz="2499" spc="-44">
                <a:solidFill>
                  <a:srgbClr val="000000"/>
                </a:solidFill>
                <a:latin typeface="Titillium Web Regular"/>
              </a:rPr>
              <a:t>Výhodná pozice v rámci Evropy</a:t>
            </a:r>
          </a:p>
          <a:p>
            <a:pPr algn="r">
              <a:lnSpc>
                <a:spcPts val="3499"/>
              </a:lnSpc>
            </a:pPr>
            <a:endParaRPr lang="en-US" sz="2499" spc="-44">
              <a:solidFill>
                <a:srgbClr val="000000"/>
              </a:solidFill>
              <a:latin typeface="Titillium Web Regular"/>
            </a:endParaRPr>
          </a:p>
          <a:p>
            <a:pPr algn="l">
              <a:lnSpc>
                <a:spcPts val="3499"/>
              </a:lnSpc>
            </a:pPr>
            <a:r>
              <a:rPr lang="en-US" sz="2499" spc="-44">
                <a:solidFill>
                  <a:srgbClr val="CE0538"/>
                </a:solidFill>
                <a:latin typeface="Titillium Web Regular"/>
              </a:rPr>
              <a:t>•</a:t>
            </a:r>
            <a:r>
              <a:rPr lang="en-US" sz="2499" spc="-44">
                <a:solidFill>
                  <a:srgbClr val="000000"/>
                </a:solidFill>
                <a:latin typeface="Titillium Web Regular"/>
              </a:rPr>
              <a:t> Bohatá historie a kultura</a:t>
            </a:r>
          </a:p>
        </p:txBody>
      </p:sp>
      <p:sp>
        <p:nvSpPr>
          <p:cNvPr id="8" name="AutoShape 8"/>
          <p:cNvSpPr/>
          <p:nvPr/>
        </p:nvSpPr>
        <p:spPr>
          <a:xfrm>
            <a:off x="7162800" y="1382820"/>
            <a:ext cx="2225814" cy="0"/>
          </a:xfrm>
          <a:prstGeom prst="line">
            <a:avLst/>
          </a:prstGeom>
          <a:ln w="38100" cap="flat">
            <a:solidFill>
              <a:srgbClr val="C2E8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6256003" cy="56550"/>
            <a:chOff x="0" y="0"/>
            <a:chExt cx="16256000" cy="565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000" cy="56515"/>
            </a:xfrm>
            <a:custGeom>
              <a:avLst/>
              <a:gdLst/>
              <a:ahLst/>
              <a:cxnLst/>
              <a:rect l="l" t="t" r="r" b="b"/>
              <a:pathLst>
                <a:path w="16256000" h="56515">
                  <a:moveTo>
                    <a:pt x="0" y="56515"/>
                  </a:moveTo>
                  <a:lnTo>
                    <a:pt x="16256000" y="56515"/>
                  </a:lnTo>
                  <a:lnTo>
                    <a:pt x="16256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538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5359403"/>
            <a:ext cx="16256003" cy="4800600"/>
            <a:chOff x="0" y="0"/>
            <a:chExt cx="21674671" cy="6400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4710" cy="6400800"/>
            </a:xfrm>
            <a:custGeom>
              <a:avLst/>
              <a:gdLst/>
              <a:ahLst/>
              <a:cxnLst/>
              <a:rect l="l" t="t" r="r" b="b"/>
              <a:pathLst>
                <a:path w="21674710" h="6400800">
                  <a:moveTo>
                    <a:pt x="0" y="0"/>
                  </a:moveTo>
                  <a:lnTo>
                    <a:pt x="0" y="6400800"/>
                  </a:lnTo>
                  <a:lnTo>
                    <a:pt x="21674710" y="6400800"/>
                  </a:lnTo>
                  <a:lnTo>
                    <a:pt x="21674710" y="0"/>
                  </a:lnTo>
                  <a:close/>
                </a:path>
              </a:pathLst>
            </a:custGeom>
            <a:blipFill>
              <a:blip r:embed="rId2"/>
              <a:stretch>
                <a:fillRect t="-55938" b="-55938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462592" y="1430445"/>
            <a:ext cx="3701454" cy="178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6"/>
              </a:lnSpc>
            </a:pPr>
            <a:r>
              <a:rPr lang="en-US" sz="6200" spc="142">
                <a:solidFill>
                  <a:srgbClr val="CE0538"/>
                </a:solidFill>
                <a:latin typeface="Titillium Web Bold"/>
              </a:rPr>
              <a:t>Univerzita Karlova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62800" y="1900390"/>
            <a:ext cx="7466439" cy="267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-44" dirty="0">
                <a:solidFill>
                  <a:srgbClr val="BB133E"/>
                </a:solidFill>
                <a:latin typeface="Titillium Web Regular"/>
              </a:rPr>
              <a:t>•</a:t>
            </a:r>
            <a:r>
              <a:rPr lang="en-US" sz="2499" spc="-4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cs-CZ" sz="2499" spc="-44" dirty="0">
                <a:solidFill>
                  <a:srgbClr val="000000"/>
                </a:solidFill>
                <a:latin typeface="Titillium Web Regular"/>
              </a:rPr>
              <a:t>Založena</a:t>
            </a:r>
            <a:r>
              <a:rPr lang="en-US" sz="2499" spc="-4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cs-CZ" sz="2499" spc="-44" dirty="0">
                <a:solidFill>
                  <a:srgbClr val="000000"/>
                </a:solidFill>
                <a:latin typeface="Titillium Web Regular"/>
              </a:rPr>
              <a:t>v roce </a:t>
            </a:r>
            <a:r>
              <a:rPr lang="en-US" sz="2499" spc="-44" dirty="0">
                <a:solidFill>
                  <a:srgbClr val="000000"/>
                </a:solidFill>
                <a:latin typeface="Titillium Web Regular"/>
              </a:rPr>
              <a:t>1348</a:t>
            </a:r>
          </a:p>
          <a:p>
            <a:pPr>
              <a:lnSpc>
                <a:spcPts val="3499"/>
              </a:lnSpc>
            </a:pPr>
            <a:endParaRPr lang="en-US" sz="2499" spc="-44" dirty="0">
              <a:solidFill>
                <a:srgbClr val="000000"/>
              </a:solidFill>
              <a:latin typeface="Titillium Web Regular"/>
            </a:endParaRPr>
          </a:p>
          <a:p>
            <a:pPr>
              <a:lnSpc>
                <a:spcPts val="3499"/>
              </a:lnSpc>
            </a:pPr>
            <a:r>
              <a:rPr lang="cs-CZ" sz="2499" spc="-44" dirty="0">
                <a:solidFill>
                  <a:srgbClr val="BB133E"/>
                </a:solidFill>
                <a:latin typeface="Titillium Web Regular"/>
              </a:rPr>
              <a:t>• </a:t>
            </a:r>
            <a:r>
              <a:rPr lang="cs-CZ" sz="2499" spc="-44" dirty="0">
                <a:solidFill>
                  <a:srgbClr val="000000"/>
                </a:solidFill>
                <a:latin typeface="Titillium Web Regular"/>
              </a:rPr>
              <a:t>Největší, nejstarší a nejlépe hodnocená univerzita v ČR</a:t>
            </a:r>
          </a:p>
          <a:p>
            <a:pPr>
              <a:lnSpc>
                <a:spcPts val="3499"/>
              </a:lnSpc>
            </a:pPr>
            <a:endParaRPr lang="cs-CZ" sz="2499" spc="-44" dirty="0">
              <a:solidFill>
                <a:srgbClr val="000000"/>
              </a:solidFill>
              <a:latin typeface="Titillium Web Regular"/>
            </a:endParaRPr>
          </a:p>
          <a:p>
            <a:pPr>
              <a:lnSpc>
                <a:spcPts val="3499"/>
              </a:lnSpc>
            </a:pPr>
            <a:r>
              <a:rPr lang="cs-CZ" sz="2499" spc="-44" dirty="0">
                <a:solidFill>
                  <a:srgbClr val="BB133E"/>
                </a:solidFill>
                <a:latin typeface="Titillium Web Regular"/>
              </a:rPr>
              <a:t>• </a:t>
            </a:r>
            <a:r>
              <a:rPr lang="cs-CZ" sz="2499" spc="-44" dirty="0">
                <a:solidFill>
                  <a:srgbClr val="000000"/>
                </a:solidFill>
                <a:latin typeface="Titillium Web Regular"/>
              </a:rPr>
              <a:t>Patří do TOP 100 univerzit v Evropě a mezi TOP 2 % univerzit na světě</a:t>
            </a:r>
          </a:p>
        </p:txBody>
      </p:sp>
      <p:sp>
        <p:nvSpPr>
          <p:cNvPr id="8" name="AutoShape 8"/>
          <p:cNvSpPr/>
          <p:nvPr/>
        </p:nvSpPr>
        <p:spPr>
          <a:xfrm>
            <a:off x="7162800" y="1382820"/>
            <a:ext cx="2225814" cy="0"/>
          </a:xfrm>
          <a:prstGeom prst="line">
            <a:avLst/>
          </a:prstGeom>
          <a:ln w="38100" cap="flat">
            <a:solidFill>
              <a:srgbClr val="C2E8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0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762"/>
            <a:ext cx="16257327" cy="10165604"/>
            <a:chOff x="0" y="0"/>
            <a:chExt cx="21676436" cy="135541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6488" cy="13554202"/>
            </a:xfrm>
            <a:custGeom>
              <a:avLst/>
              <a:gdLst/>
              <a:ahLst/>
              <a:cxnLst/>
              <a:rect l="l" t="t" r="r" b="b"/>
              <a:pathLst>
                <a:path w="21676488" h="13554202">
                  <a:moveTo>
                    <a:pt x="0" y="0"/>
                  </a:moveTo>
                  <a:lnTo>
                    <a:pt x="21676488" y="0"/>
                  </a:lnTo>
                  <a:lnTo>
                    <a:pt x="21676488" y="13554202"/>
                  </a:lnTo>
                  <a:lnTo>
                    <a:pt x="0" y="13554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374" b="-3374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0"/>
            <a:ext cx="16256003" cy="56550"/>
            <a:chOff x="0" y="0"/>
            <a:chExt cx="16256000" cy="565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6000" cy="56515"/>
            </a:xfrm>
            <a:custGeom>
              <a:avLst/>
              <a:gdLst/>
              <a:ahLst/>
              <a:cxnLst/>
              <a:rect l="l" t="t" r="r" b="b"/>
              <a:pathLst>
                <a:path w="16256000" h="56515">
                  <a:moveTo>
                    <a:pt x="0" y="56515"/>
                  </a:moveTo>
                  <a:lnTo>
                    <a:pt x="16256000" y="56515"/>
                  </a:lnTo>
                  <a:lnTo>
                    <a:pt x="16256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53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462592" y="1278045"/>
            <a:ext cx="4746771" cy="323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6200" spc="142">
                <a:solidFill>
                  <a:srgbClr val="FFFFFF"/>
                </a:solidFill>
                <a:latin typeface="Titillium Web Bold"/>
              </a:rPr>
              <a:t>Fakulta sociálních věd</a:t>
            </a:r>
          </a:p>
        </p:txBody>
      </p:sp>
      <p:sp>
        <p:nvSpPr>
          <p:cNvPr id="7" name="AutoShape 7"/>
          <p:cNvSpPr/>
          <p:nvPr/>
        </p:nvSpPr>
        <p:spPr>
          <a:xfrm>
            <a:off x="1395001" y="5038725"/>
            <a:ext cx="2225814" cy="0"/>
          </a:xfrm>
          <a:prstGeom prst="line">
            <a:avLst/>
          </a:prstGeom>
          <a:ln w="38100" cap="flat">
            <a:solidFill>
              <a:srgbClr val="C2E8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462592" y="5915913"/>
            <a:ext cx="4316444" cy="236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4"/>
              </a:lnSpc>
            </a:pPr>
            <a:r>
              <a:rPr lang="en-US" sz="2499" spc="-44">
                <a:solidFill>
                  <a:srgbClr val="FFFFFF"/>
                </a:solidFill>
                <a:latin typeface="Titillium Web Regular"/>
              </a:rPr>
              <a:t>• Založena v roce 1990</a:t>
            </a:r>
          </a:p>
          <a:p>
            <a:pPr>
              <a:lnSpc>
                <a:spcPts val="3814"/>
              </a:lnSpc>
            </a:pPr>
            <a:endParaRPr lang="en-US" sz="2499" spc="-44">
              <a:solidFill>
                <a:srgbClr val="FFFFFF"/>
              </a:solidFill>
              <a:latin typeface="Titillium Web Regular"/>
            </a:endParaRPr>
          </a:p>
          <a:p>
            <a:pPr>
              <a:lnSpc>
                <a:spcPts val="3814"/>
              </a:lnSpc>
            </a:pPr>
            <a:r>
              <a:rPr lang="en-US" sz="2499" spc="-44">
                <a:solidFill>
                  <a:srgbClr val="FFFFFF"/>
                </a:solidFill>
                <a:latin typeface="Titillium Web Regular"/>
              </a:rPr>
              <a:t>• Druhá nejmladší fakulta Univerzity Karlovy</a:t>
            </a:r>
          </a:p>
          <a:p>
            <a:pPr algn="l">
              <a:lnSpc>
                <a:spcPts val="3814"/>
              </a:lnSpc>
            </a:pPr>
            <a:endParaRPr lang="en-US" sz="2499" spc="-44">
              <a:solidFill>
                <a:srgbClr val="FFFFFF"/>
              </a:solidFill>
              <a:latin typeface="Titillium Web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284626" y="0"/>
            <a:ext cx="7971358" cy="10160003"/>
            <a:chOff x="0" y="0"/>
            <a:chExt cx="7971358" cy="1016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71409" cy="10160000"/>
            </a:xfrm>
            <a:custGeom>
              <a:avLst/>
              <a:gdLst/>
              <a:ahLst/>
              <a:cxnLst/>
              <a:rect l="l" t="t" r="r" b="b"/>
              <a:pathLst>
                <a:path w="7971409" h="10160000">
                  <a:moveTo>
                    <a:pt x="0" y="10160000"/>
                  </a:moveTo>
                  <a:lnTo>
                    <a:pt x="7971409" y="10160000"/>
                  </a:lnTo>
                  <a:lnTo>
                    <a:pt x="797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00D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284626" y="28280"/>
            <a:ext cx="7971358" cy="10131714"/>
            <a:chOff x="0" y="0"/>
            <a:chExt cx="10628478" cy="135089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28503" cy="13508989"/>
            </a:xfrm>
            <a:custGeom>
              <a:avLst/>
              <a:gdLst/>
              <a:ahLst/>
              <a:cxnLst/>
              <a:rect l="l" t="t" r="r" b="b"/>
              <a:pathLst>
                <a:path w="10628503" h="13508989">
                  <a:moveTo>
                    <a:pt x="0" y="0"/>
                  </a:moveTo>
                  <a:lnTo>
                    <a:pt x="0" y="13508989"/>
                  </a:lnTo>
                  <a:lnTo>
                    <a:pt x="10628503" y="13508989"/>
                  </a:lnTo>
                  <a:lnTo>
                    <a:pt x="10628503" y="0"/>
                  </a:lnTo>
                  <a:close/>
                </a:path>
              </a:pathLst>
            </a:custGeom>
            <a:blipFill>
              <a:blip r:embed="rId2"/>
              <a:stretch>
                <a:fillRect t="-9155" b="-9155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284626" y="0"/>
            <a:ext cx="7971358" cy="56550"/>
            <a:chOff x="0" y="0"/>
            <a:chExt cx="7971358" cy="565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71409" cy="56515"/>
            </a:xfrm>
            <a:custGeom>
              <a:avLst/>
              <a:gdLst/>
              <a:ahLst/>
              <a:cxnLst/>
              <a:rect l="l" t="t" r="r" b="b"/>
              <a:pathLst>
                <a:path w="7971409" h="56515">
                  <a:moveTo>
                    <a:pt x="0" y="56515"/>
                  </a:moveTo>
                  <a:lnTo>
                    <a:pt x="7971409" y="56515"/>
                  </a:lnTo>
                  <a:lnTo>
                    <a:pt x="797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53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62592" y="3006106"/>
            <a:ext cx="5588774" cy="607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1"/>
              </a:lnSpc>
            </a:pPr>
            <a:r>
              <a:rPr lang="en-US" sz="1999" spc="-35">
                <a:solidFill>
                  <a:srgbClr val="BB133E"/>
                </a:solidFill>
                <a:latin typeface="Titillium Web Regular Bold"/>
              </a:rPr>
              <a:t>INterdisciplinární</a:t>
            </a:r>
          </a:p>
          <a:p>
            <a:pPr>
              <a:lnSpc>
                <a:spcPts val="3051"/>
              </a:lnSpc>
            </a:pPr>
            <a:r>
              <a:rPr lang="en-US" sz="1999" spc="-35">
                <a:solidFill>
                  <a:srgbClr val="000000"/>
                </a:solidFill>
                <a:latin typeface="Titillium Web Regular"/>
              </a:rPr>
              <a:t>Sledujeme vývoj v našich i souvisejících oborech </a:t>
            </a:r>
          </a:p>
          <a:p>
            <a:pPr>
              <a:lnSpc>
                <a:spcPts val="3051"/>
              </a:lnSpc>
            </a:pPr>
            <a:r>
              <a:rPr lang="en-US" sz="1999" spc="-35">
                <a:solidFill>
                  <a:srgbClr val="000000"/>
                </a:solidFill>
                <a:latin typeface="Titillium Web Regular"/>
              </a:rPr>
              <a:t>a  hledáme funkční propojení a příležitosti ke spolupráci v nových oblastech.</a:t>
            </a:r>
          </a:p>
          <a:p>
            <a:pPr>
              <a:lnSpc>
                <a:spcPts val="3051"/>
              </a:lnSpc>
            </a:pPr>
            <a:r>
              <a:rPr lang="en-US" sz="1999" spc="-35">
                <a:solidFill>
                  <a:srgbClr val="BB133E"/>
                </a:solidFill>
                <a:latin typeface="Titillium Web Regular Bold"/>
              </a:rPr>
              <a:t>INovativní</a:t>
            </a:r>
          </a:p>
          <a:p>
            <a:pPr>
              <a:lnSpc>
                <a:spcPts val="3051"/>
              </a:lnSpc>
            </a:pPr>
            <a:r>
              <a:rPr lang="en-US" sz="1999" spc="-35">
                <a:solidFill>
                  <a:srgbClr val="000000"/>
                </a:solidFill>
                <a:latin typeface="Titillium Web Regular"/>
              </a:rPr>
              <a:t>Rozšiřujeme nabídku našich studijních programů, zvyšujeme úroveň těch stávajících, držíme krok </a:t>
            </a:r>
          </a:p>
          <a:p>
            <a:pPr>
              <a:lnSpc>
                <a:spcPts val="3051"/>
              </a:lnSpc>
            </a:pPr>
            <a:r>
              <a:rPr lang="en-US" sz="1999" spc="-35">
                <a:solidFill>
                  <a:srgbClr val="000000"/>
                </a:solidFill>
                <a:latin typeface="Titillium Web Regular"/>
              </a:rPr>
              <a:t>s nejnovějšími trendy v informačních technologiích.</a:t>
            </a:r>
          </a:p>
          <a:p>
            <a:pPr>
              <a:lnSpc>
                <a:spcPts val="3051"/>
              </a:lnSpc>
            </a:pPr>
            <a:r>
              <a:rPr lang="en-US" sz="1999" spc="-35">
                <a:solidFill>
                  <a:srgbClr val="BB133E"/>
                </a:solidFill>
                <a:latin typeface="Titillium Web Regular Bold"/>
              </a:rPr>
              <a:t>INternacionální</a:t>
            </a:r>
          </a:p>
          <a:p>
            <a:pPr>
              <a:lnSpc>
                <a:spcPts val="3051"/>
              </a:lnSpc>
            </a:pPr>
            <a:r>
              <a:rPr lang="en-US" sz="1999" spc="-35">
                <a:solidFill>
                  <a:srgbClr val="000000"/>
                </a:solidFill>
                <a:latin typeface="Titillium Web Regular"/>
              </a:rPr>
              <a:t>Podporujeme mobilitu studentů i akademických pracovníků, hostíme přední zahraniční odborníky, podílíme se na mezinárodních vědeckých projektech.</a:t>
            </a:r>
          </a:p>
          <a:p>
            <a:pPr>
              <a:lnSpc>
                <a:spcPts val="3051"/>
              </a:lnSpc>
            </a:pPr>
            <a:r>
              <a:rPr lang="en-US" sz="1999" spc="-35">
                <a:solidFill>
                  <a:srgbClr val="BB133E"/>
                </a:solidFill>
                <a:latin typeface="Titillium Web Regular Bold"/>
              </a:rPr>
              <a:t>INkluzivní</a:t>
            </a:r>
          </a:p>
          <a:p>
            <a:pPr>
              <a:lnSpc>
                <a:spcPts val="3052"/>
              </a:lnSpc>
            </a:pPr>
            <a:r>
              <a:rPr lang="en-US" sz="2000" spc="-36">
                <a:solidFill>
                  <a:srgbClr val="000000"/>
                </a:solidFill>
                <a:latin typeface="Titillium Web Regular"/>
              </a:rPr>
              <a:t>Různorodost bereme jako obohacení akademické komunity a vytváříme vstřícné prostředí a rovné podmínky pro všechny.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2592" y="910590"/>
            <a:ext cx="4646981" cy="104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6200" spc="142">
                <a:solidFill>
                  <a:srgbClr val="CE0538"/>
                </a:solidFill>
                <a:latin typeface="Titillium Web Bold"/>
              </a:rPr>
              <a:t>Jsme IN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462592" y="2386411"/>
            <a:ext cx="2225814" cy="0"/>
          </a:xfrm>
          <a:prstGeom prst="line">
            <a:avLst/>
          </a:prstGeom>
          <a:ln w="38100" cap="flat">
            <a:solidFill>
              <a:srgbClr val="C2E8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6550"/>
            <a:ext cx="7971358" cy="10103444"/>
            <a:chOff x="0" y="0"/>
            <a:chExt cx="7971358" cy="101034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71409" cy="10103485"/>
            </a:xfrm>
            <a:custGeom>
              <a:avLst/>
              <a:gdLst/>
              <a:ahLst/>
              <a:cxnLst/>
              <a:rect l="l" t="t" r="r" b="b"/>
              <a:pathLst>
                <a:path w="7971409" h="10103485">
                  <a:moveTo>
                    <a:pt x="0" y="10103485"/>
                  </a:moveTo>
                  <a:lnTo>
                    <a:pt x="7971409" y="10103485"/>
                  </a:lnTo>
                  <a:lnTo>
                    <a:pt x="797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56550"/>
            <a:ext cx="7971358" cy="10103444"/>
            <a:chOff x="0" y="0"/>
            <a:chExt cx="10628478" cy="134712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28503" cy="13471271"/>
            </a:xfrm>
            <a:custGeom>
              <a:avLst/>
              <a:gdLst/>
              <a:ahLst/>
              <a:cxnLst/>
              <a:rect l="l" t="t" r="r" b="b"/>
              <a:pathLst>
                <a:path w="10628503" h="13471271">
                  <a:moveTo>
                    <a:pt x="0" y="0"/>
                  </a:moveTo>
                  <a:lnTo>
                    <a:pt x="0" y="13471271"/>
                  </a:lnTo>
                  <a:lnTo>
                    <a:pt x="10628503" y="13471271"/>
                  </a:lnTo>
                  <a:lnTo>
                    <a:pt x="1062850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0" y="0"/>
            <a:ext cx="7971358" cy="56550"/>
            <a:chOff x="0" y="0"/>
            <a:chExt cx="7971358" cy="565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71409" cy="56515"/>
            </a:xfrm>
            <a:custGeom>
              <a:avLst/>
              <a:gdLst/>
              <a:ahLst/>
              <a:cxnLst/>
              <a:rect l="l" t="t" r="r" b="b"/>
              <a:pathLst>
                <a:path w="7971409" h="56515">
                  <a:moveTo>
                    <a:pt x="0" y="56515"/>
                  </a:moveTo>
                  <a:lnTo>
                    <a:pt x="7971409" y="56515"/>
                  </a:lnTo>
                  <a:lnTo>
                    <a:pt x="797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538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907" y="56550"/>
            <a:ext cx="7954451" cy="10131714"/>
            <a:chOff x="0" y="0"/>
            <a:chExt cx="10605935" cy="135089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05897" cy="13508989"/>
            </a:xfrm>
            <a:custGeom>
              <a:avLst/>
              <a:gdLst/>
              <a:ahLst/>
              <a:cxnLst/>
              <a:rect l="l" t="t" r="r" b="b"/>
              <a:pathLst>
                <a:path w="10605897" h="13508989">
                  <a:moveTo>
                    <a:pt x="0" y="0"/>
                  </a:moveTo>
                  <a:lnTo>
                    <a:pt x="0" y="13508989"/>
                  </a:lnTo>
                  <a:lnTo>
                    <a:pt x="10605897" y="13508989"/>
                  </a:lnTo>
                  <a:lnTo>
                    <a:pt x="10605897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9433951" y="3535232"/>
            <a:ext cx="4567768" cy="4372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2"/>
              </a:lnSpc>
              <a:spcBef>
                <a:spcPct val="0"/>
              </a:spcBef>
            </a:pPr>
            <a:r>
              <a:rPr lang="en-US" sz="2499" u="none" spc="-44">
                <a:solidFill>
                  <a:srgbClr val="BB133E"/>
                </a:solidFill>
                <a:latin typeface="Titillium Web Regular"/>
              </a:rPr>
              <a:t>• </a:t>
            </a:r>
            <a:r>
              <a:rPr lang="en-US" sz="2499" u="none" spc="-44">
                <a:solidFill>
                  <a:srgbClr val="000000"/>
                </a:solidFill>
                <a:latin typeface="Titillium Web Regular"/>
              </a:rPr>
              <a:t>Ekonomie</a:t>
            </a:r>
          </a:p>
          <a:p>
            <a:pPr marL="0" lvl="0" indent="0" algn="l">
              <a:lnSpc>
                <a:spcPts val="3522"/>
              </a:lnSpc>
              <a:spcBef>
                <a:spcPct val="0"/>
              </a:spcBef>
            </a:pPr>
            <a:r>
              <a:rPr lang="en-US" sz="2499" u="none" spc="-44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pPr marL="0" lvl="0" indent="0" algn="l">
              <a:lnSpc>
                <a:spcPts val="3522"/>
              </a:lnSpc>
              <a:spcBef>
                <a:spcPct val="0"/>
              </a:spcBef>
            </a:pPr>
            <a:r>
              <a:rPr lang="en-US" sz="2499" u="none" spc="-44">
                <a:solidFill>
                  <a:srgbClr val="BB133E"/>
                </a:solidFill>
                <a:latin typeface="Titillium Web Regular"/>
              </a:rPr>
              <a:t>• </a:t>
            </a:r>
            <a:r>
              <a:rPr lang="en-US" sz="2499" u="none" spc="-44">
                <a:solidFill>
                  <a:srgbClr val="000000"/>
                </a:solidFill>
                <a:latin typeface="Titillium Web Regular"/>
              </a:rPr>
              <a:t>Komunikační studia a žurnalistika</a:t>
            </a:r>
          </a:p>
          <a:p>
            <a:pPr marL="0" lvl="0" indent="0" algn="l">
              <a:lnSpc>
                <a:spcPts val="3522"/>
              </a:lnSpc>
              <a:spcBef>
                <a:spcPct val="0"/>
              </a:spcBef>
            </a:pPr>
            <a:endParaRPr lang="en-US" sz="2499" u="none" spc="-44">
              <a:solidFill>
                <a:srgbClr val="000000"/>
              </a:solidFill>
              <a:latin typeface="Titillium Web Regular"/>
            </a:endParaRPr>
          </a:p>
          <a:p>
            <a:pPr marL="0" lvl="0" indent="0" algn="l">
              <a:lnSpc>
                <a:spcPts val="3522"/>
              </a:lnSpc>
              <a:spcBef>
                <a:spcPct val="0"/>
              </a:spcBef>
            </a:pPr>
            <a:r>
              <a:rPr lang="en-US" sz="2499" u="none" spc="-44">
                <a:solidFill>
                  <a:srgbClr val="BB133E"/>
                </a:solidFill>
                <a:latin typeface="Titillium Web Regular"/>
              </a:rPr>
              <a:t>• </a:t>
            </a:r>
            <a:r>
              <a:rPr lang="en-US" sz="2499" u="none" spc="-44">
                <a:solidFill>
                  <a:srgbClr val="000000"/>
                </a:solidFill>
                <a:latin typeface="Titillium Web Regular"/>
              </a:rPr>
              <a:t>Mezinárodní studia</a:t>
            </a:r>
          </a:p>
          <a:p>
            <a:pPr marL="0" lvl="0" indent="0" algn="l">
              <a:lnSpc>
                <a:spcPts val="3522"/>
              </a:lnSpc>
              <a:spcBef>
                <a:spcPct val="0"/>
              </a:spcBef>
            </a:pPr>
            <a:endParaRPr lang="en-US" sz="2499" u="none" spc="-44">
              <a:solidFill>
                <a:srgbClr val="000000"/>
              </a:solidFill>
              <a:latin typeface="Titillium Web Regular"/>
            </a:endParaRPr>
          </a:p>
          <a:p>
            <a:pPr marL="0" lvl="0" indent="0" algn="l">
              <a:lnSpc>
                <a:spcPts val="3522"/>
              </a:lnSpc>
              <a:spcBef>
                <a:spcPct val="0"/>
              </a:spcBef>
            </a:pPr>
            <a:r>
              <a:rPr lang="en-US" sz="2499" u="none" spc="-44">
                <a:solidFill>
                  <a:srgbClr val="BB133E"/>
                </a:solidFill>
                <a:latin typeface="Titillium Web Regular"/>
              </a:rPr>
              <a:t>•</a:t>
            </a:r>
            <a:r>
              <a:rPr lang="en-US" sz="2499" u="none" spc="-44">
                <a:solidFill>
                  <a:srgbClr val="000000"/>
                </a:solidFill>
                <a:latin typeface="Titillium Web Regular"/>
              </a:rPr>
              <a:t> Politologie</a:t>
            </a:r>
          </a:p>
          <a:p>
            <a:pPr marL="0" lvl="0" indent="0" algn="l">
              <a:lnSpc>
                <a:spcPts val="3522"/>
              </a:lnSpc>
              <a:spcBef>
                <a:spcPct val="0"/>
              </a:spcBef>
            </a:pPr>
            <a:endParaRPr lang="en-US" sz="2499" u="none" spc="-44">
              <a:solidFill>
                <a:srgbClr val="000000"/>
              </a:solidFill>
              <a:latin typeface="Titillium Web Regular"/>
            </a:endParaRPr>
          </a:p>
          <a:p>
            <a:pPr marL="0" lvl="0" indent="0" algn="l">
              <a:lnSpc>
                <a:spcPts val="3522"/>
              </a:lnSpc>
              <a:spcBef>
                <a:spcPct val="0"/>
              </a:spcBef>
            </a:pPr>
            <a:r>
              <a:rPr lang="en-US" sz="2499" u="none" spc="-44">
                <a:solidFill>
                  <a:srgbClr val="BB133E"/>
                </a:solidFill>
                <a:latin typeface="Titillium Web Regular"/>
              </a:rPr>
              <a:t>•</a:t>
            </a:r>
            <a:r>
              <a:rPr lang="en-US" sz="2499" u="none" spc="-44">
                <a:solidFill>
                  <a:srgbClr val="000000"/>
                </a:solidFill>
                <a:latin typeface="Titillium Web Regular"/>
              </a:rPr>
              <a:t> Sociologie</a:t>
            </a:r>
          </a:p>
          <a:p>
            <a:pPr marL="0" lvl="0" indent="0" algn="l">
              <a:lnSpc>
                <a:spcPts val="3522"/>
              </a:lnSpc>
              <a:spcBef>
                <a:spcPct val="0"/>
              </a:spcBef>
            </a:pPr>
            <a:endParaRPr lang="en-US" sz="2499" u="none" spc="-44">
              <a:solidFill>
                <a:srgbClr val="000000"/>
              </a:solidFill>
              <a:latin typeface="Titillium Web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433951" y="1278045"/>
            <a:ext cx="5189220" cy="104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6200" spc="142">
                <a:solidFill>
                  <a:srgbClr val="CE0538"/>
                </a:solidFill>
                <a:latin typeface="Titillium Web Bold"/>
              </a:rPr>
              <a:t>Oblasti studia</a:t>
            </a:r>
          </a:p>
        </p:txBody>
      </p:sp>
      <p:sp>
        <p:nvSpPr>
          <p:cNvPr id="12" name="AutoShape 12"/>
          <p:cNvSpPr/>
          <p:nvPr/>
        </p:nvSpPr>
        <p:spPr>
          <a:xfrm>
            <a:off x="9433951" y="2921560"/>
            <a:ext cx="2225814" cy="0"/>
          </a:xfrm>
          <a:prstGeom prst="line">
            <a:avLst/>
          </a:prstGeom>
          <a:ln w="38100" cap="flat">
            <a:solidFill>
              <a:srgbClr val="C2E8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6907" y="56550"/>
            <a:ext cx="7971358" cy="10131714"/>
            <a:chOff x="0" y="0"/>
            <a:chExt cx="10628478" cy="135089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28503" cy="13508989"/>
            </a:xfrm>
            <a:custGeom>
              <a:avLst/>
              <a:gdLst/>
              <a:ahLst/>
              <a:cxnLst/>
              <a:rect l="l" t="t" r="r" b="b"/>
              <a:pathLst>
                <a:path w="10628503" h="13508989">
                  <a:moveTo>
                    <a:pt x="0" y="0"/>
                  </a:moveTo>
                  <a:lnTo>
                    <a:pt x="0" y="13508989"/>
                  </a:lnTo>
                  <a:lnTo>
                    <a:pt x="10628503" y="13508989"/>
                  </a:lnTo>
                  <a:lnTo>
                    <a:pt x="10628503" y="0"/>
                  </a:lnTo>
                  <a:close/>
                </a:path>
              </a:pathLst>
            </a:custGeom>
            <a:blipFill>
              <a:blip r:embed="rId2"/>
              <a:stretch>
                <a:fillRect l="-34734" r="-34734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284626" y="56550"/>
            <a:ext cx="7971358" cy="10103444"/>
            <a:chOff x="0" y="0"/>
            <a:chExt cx="7971358" cy="101034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71409" cy="10103485"/>
            </a:xfrm>
            <a:custGeom>
              <a:avLst/>
              <a:gdLst/>
              <a:ahLst/>
              <a:cxnLst/>
              <a:rect l="l" t="t" r="r" b="b"/>
              <a:pathLst>
                <a:path w="7971409" h="10103485">
                  <a:moveTo>
                    <a:pt x="0" y="10103485"/>
                  </a:moveTo>
                  <a:lnTo>
                    <a:pt x="7971409" y="10103485"/>
                  </a:lnTo>
                  <a:lnTo>
                    <a:pt x="797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284626" y="56550"/>
            <a:ext cx="7971358" cy="10103444"/>
            <a:chOff x="0" y="0"/>
            <a:chExt cx="10628478" cy="134712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28503" cy="13471271"/>
            </a:xfrm>
            <a:custGeom>
              <a:avLst/>
              <a:gdLst/>
              <a:ahLst/>
              <a:cxnLst/>
              <a:rect l="l" t="t" r="r" b="b"/>
              <a:pathLst>
                <a:path w="10628503" h="13471271">
                  <a:moveTo>
                    <a:pt x="0" y="0"/>
                  </a:moveTo>
                  <a:lnTo>
                    <a:pt x="0" y="13471271"/>
                  </a:lnTo>
                  <a:lnTo>
                    <a:pt x="10628503" y="13471271"/>
                  </a:lnTo>
                  <a:lnTo>
                    <a:pt x="10628503" y="0"/>
                  </a:lnTo>
                  <a:close/>
                </a:path>
              </a:pathLst>
            </a:custGeom>
            <a:blipFill>
              <a:blip r:embed="rId2"/>
              <a:stretch>
                <a:fillRect l="-44941" r="-44941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284626" y="0"/>
            <a:ext cx="7971358" cy="56550"/>
            <a:chOff x="0" y="0"/>
            <a:chExt cx="7971358" cy="565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71409" cy="56515"/>
            </a:xfrm>
            <a:custGeom>
              <a:avLst/>
              <a:gdLst/>
              <a:ahLst/>
              <a:cxnLst/>
              <a:rect l="l" t="t" r="r" b="b"/>
              <a:pathLst>
                <a:path w="7971409" h="56515">
                  <a:moveTo>
                    <a:pt x="0" y="56515"/>
                  </a:moveTo>
                  <a:lnTo>
                    <a:pt x="7971409" y="56515"/>
                  </a:lnTo>
                  <a:lnTo>
                    <a:pt x="797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53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62592" y="4772660"/>
            <a:ext cx="5741384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-44">
                <a:solidFill>
                  <a:srgbClr val="BB133E"/>
                </a:solidFill>
                <a:latin typeface="Titillium Web Regular"/>
              </a:rPr>
              <a:t>•</a:t>
            </a:r>
            <a:r>
              <a:rPr lang="en-US" sz="2499" spc="-44">
                <a:solidFill>
                  <a:srgbClr val="000000"/>
                </a:solidFill>
                <a:latin typeface="Titillium Web Regular"/>
              </a:rPr>
              <a:t> Bc., Mgr. a Ph.D. programy (4500 studentů)</a:t>
            </a:r>
          </a:p>
          <a:p>
            <a:pPr>
              <a:lnSpc>
                <a:spcPts val="3499"/>
              </a:lnSpc>
            </a:pPr>
            <a:endParaRPr lang="en-US" sz="2499" spc="-44">
              <a:solidFill>
                <a:srgbClr val="000000"/>
              </a:solidFill>
              <a:latin typeface="Titillium Web Regular"/>
            </a:endParaRPr>
          </a:p>
          <a:p>
            <a:pPr>
              <a:lnSpc>
                <a:spcPts val="3499"/>
              </a:lnSpc>
            </a:pPr>
            <a:r>
              <a:rPr lang="en-US" sz="2499" spc="-44">
                <a:solidFill>
                  <a:srgbClr val="BB133E"/>
                </a:solidFill>
                <a:latin typeface="Titillium Web Regular"/>
              </a:rPr>
              <a:t>•</a:t>
            </a:r>
            <a:r>
              <a:rPr lang="en-US" sz="2499" spc="-44">
                <a:solidFill>
                  <a:srgbClr val="000000"/>
                </a:solidFill>
                <a:latin typeface="Titillium Web Regular"/>
              </a:rPr>
              <a:t> 4 Bc., 17 Mgr. a 8 Ph.D. studijních programů v angličtině (1000 studentů)</a:t>
            </a:r>
          </a:p>
          <a:p>
            <a:pPr>
              <a:lnSpc>
                <a:spcPts val="3499"/>
              </a:lnSpc>
            </a:pPr>
            <a:endParaRPr lang="en-US" sz="2499" spc="-44">
              <a:solidFill>
                <a:srgbClr val="000000"/>
              </a:solidFill>
              <a:latin typeface="Titillium Web Regular"/>
            </a:endParaRPr>
          </a:p>
          <a:p>
            <a:pPr>
              <a:lnSpc>
                <a:spcPts val="3499"/>
              </a:lnSpc>
            </a:pPr>
            <a:r>
              <a:rPr lang="en-US" sz="2499" spc="-44">
                <a:solidFill>
                  <a:srgbClr val="BB133E"/>
                </a:solidFill>
                <a:latin typeface="Titillium Web Regular"/>
              </a:rPr>
              <a:t>•</a:t>
            </a:r>
            <a:r>
              <a:rPr lang="en-US" sz="2499" spc="-44">
                <a:solidFill>
                  <a:srgbClr val="000000"/>
                </a:solidFill>
                <a:latin typeface="Titillium Web Regular"/>
              </a:rPr>
              <a:t> 450 přijíždějících studentů přes program ERASMUS+ ročně</a:t>
            </a:r>
          </a:p>
          <a:p>
            <a:pPr algn="l">
              <a:lnSpc>
                <a:spcPts val="3499"/>
              </a:lnSpc>
            </a:pPr>
            <a:endParaRPr lang="en-US" sz="2499" spc="-44">
              <a:solidFill>
                <a:srgbClr val="000000"/>
              </a:solidFill>
              <a:latin typeface="Titillium Web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62592" y="1430445"/>
            <a:ext cx="4934569" cy="178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86"/>
              </a:lnSpc>
            </a:pPr>
            <a:r>
              <a:rPr lang="en-US" sz="6200" spc="142">
                <a:solidFill>
                  <a:srgbClr val="CE0538"/>
                </a:solidFill>
                <a:latin typeface="Titillium Web Bold"/>
              </a:rPr>
              <a:t>Studium </a:t>
            </a:r>
          </a:p>
          <a:p>
            <a:pPr algn="l">
              <a:lnSpc>
                <a:spcPts val="7086"/>
              </a:lnSpc>
            </a:pPr>
            <a:r>
              <a:rPr lang="en-US" sz="6200" spc="142">
                <a:solidFill>
                  <a:srgbClr val="CE0538"/>
                </a:solidFill>
                <a:latin typeface="Titillium Web Bold"/>
              </a:rPr>
              <a:t>a studenti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462592" y="3885051"/>
            <a:ext cx="2225814" cy="0"/>
          </a:xfrm>
          <a:prstGeom prst="line">
            <a:avLst/>
          </a:prstGeom>
          <a:ln w="38100" cap="flat">
            <a:solidFill>
              <a:srgbClr val="C2E8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56550"/>
            <a:ext cx="7971358" cy="10103444"/>
            <a:chOff x="0" y="0"/>
            <a:chExt cx="10628478" cy="13471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28503" cy="13471271"/>
            </a:xfrm>
            <a:custGeom>
              <a:avLst/>
              <a:gdLst/>
              <a:ahLst/>
              <a:cxnLst/>
              <a:rect l="l" t="t" r="r" b="b"/>
              <a:pathLst>
                <a:path w="10628503" h="13471271">
                  <a:moveTo>
                    <a:pt x="0" y="0"/>
                  </a:moveTo>
                  <a:lnTo>
                    <a:pt x="0" y="13471271"/>
                  </a:lnTo>
                  <a:lnTo>
                    <a:pt x="10628503" y="13471271"/>
                  </a:lnTo>
                  <a:lnTo>
                    <a:pt x="10628503" y="0"/>
                  </a:lnTo>
                  <a:close/>
                </a:path>
              </a:pathLst>
            </a:custGeom>
            <a:blipFill>
              <a:blip r:embed="rId2"/>
              <a:stretch>
                <a:fillRect l="-44941" r="-44941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0"/>
            <a:ext cx="7971358" cy="56550"/>
            <a:chOff x="0" y="0"/>
            <a:chExt cx="7971358" cy="565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71409" cy="56515"/>
            </a:xfrm>
            <a:custGeom>
              <a:avLst/>
              <a:gdLst/>
              <a:ahLst/>
              <a:cxnLst/>
              <a:rect l="l" t="t" r="r" b="b"/>
              <a:pathLst>
                <a:path w="7971409" h="56515">
                  <a:moveTo>
                    <a:pt x="0" y="56515"/>
                  </a:moveTo>
                  <a:lnTo>
                    <a:pt x="7971409" y="56515"/>
                  </a:lnTo>
                  <a:lnTo>
                    <a:pt x="79714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53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471874" y="4648933"/>
            <a:ext cx="5596861" cy="357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2"/>
              </a:lnSpc>
            </a:pPr>
            <a:r>
              <a:rPr lang="en-US" sz="2499" spc="-44" dirty="0">
                <a:solidFill>
                  <a:srgbClr val="CE0538"/>
                </a:solidFill>
                <a:latin typeface="Titillium Web Regular"/>
              </a:rPr>
              <a:t>• </a:t>
            </a:r>
            <a:r>
              <a:rPr lang="en-US" sz="2499" spc="-44" dirty="0">
                <a:solidFill>
                  <a:srgbClr val="000000"/>
                </a:solidFill>
                <a:latin typeface="Titillium Web Regular"/>
              </a:rPr>
              <a:t>7 </a:t>
            </a:r>
            <a:r>
              <a:rPr lang="cs-CZ" sz="2499" spc="-44" dirty="0">
                <a:solidFill>
                  <a:srgbClr val="000000"/>
                </a:solidFill>
                <a:latin typeface="Titillium Web Regular"/>
              </a:rPr>
              <a:t>hlavních oblastí výzkumu</a:t>
            </a:r>
          </a:p>
          <a:p>
            <a:pPr>
              <a:lnSpc>
                <a:spcPts val="3522"/>
              </a:lnSpc>
            </a:pPr>
            <a:endParaRPr lang="en-US" sz="2499" spc="-44" dirty="0">
              <a:solidFill>
                <a:srgbClr val="000000"/>
              </a:solidFill>
              <a:latin typeface="Titillium Web Regular"/>
            </a:endParaRPr>
          </a:p>
          <a:p>
            <a:pPr>
              <a:lnSpc>
                <a:spcPts val="3522"/>
              </a:lnSpc>
            </a:pPr>
            <a:r>
              <a:rPr lang="en-US" sz="2499" spc="-44" dirty="0">
                <a:solidFill>
                  <a:srgbClr val="CE0538"/>
                </a:solidFill>
                <a:latin typeface="Titillium Web Regular"/>
              </a:rPr>
              <a:t>• </a:t>
            </a:r>
            <a:r>
              <a:rPr lang="en-US" sz="2499" spc="-44" dirty="0">
                <a:solidFill>
                  <a:srgbClr val="000000"/>
                </a:solidFill>
                <a:latin typeface="Titillium Web Regular"/>
              </a:rPr>
              <a:t>135 </a:t>
            </a:r>
            <a:r>
              <a:rPr lang="cs-CZ" sz="2499" spc="-44" dirty="0">
                <a:solidFill>
                  <a:srgbClr val="000000"/>
                </a:solidFill>
                <a:latin typeface="Titillium Web Regular"/>
              </a:rPr>
              <a:t>výzkumných projektů (Horizont </a:t>
            </a:r>
            <a:r>
              <a:rPr lang="en-US" sz="2499" spc="-44" dirty="0">
                <a:solidFill>
                  <a:srgbClr val="000000"/>
                </a:solidFill>
                <a:latin typeface="Titillium Web Regular"/>
              </a:rPr>
              <a:t>2020,</a:t>
            </a:r>
            <a:r>
              <a:rPr lang="cs-CZ" sz="2499" spc="-44" dirty="0">
                <a:solidFill>
                  <a:srgbClr val="000000"/>
                </a:solidFill>
                <a:latin typeface="Titillium Web Regular"/>
              </a:rPr>
              <a:t> Evropský sociální fond, Operační program EU, EACEA, COST </a:t>
            </a:r>
            <a:r>
              <a:rPr lang="cs-CZ" sz="2499" spc="-44" dirty="0" err="1">
                <a:solidFill>
                  <a:srgbClr val="000000"/>
                </a:solidFill>
                <a:latin typeface="Titillium Web Regular"/>
              </a:rPr>
              <a:t>Action</a:t>
            </a:r>
            <a:r>
              <a:rPr lang="cs-CZ" sz="2499" spc="-44" dirty="0">
                <a:solidFill>
                  <a:srgbClr val="000000"/>
                </a:solidFill>
                <a:latin typeface="Titillium Web Regular"/>
              </a:rPr>
              <a:t>, Mezinárodní visegrádský fond, Grantová agentura České republiky, Technologická agentura České republiky atd.)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71874" y="1430445"/>
            <a:ext cx="4573553" cy="178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86"/>
              </a:lnSpc>
            </a:pPr>
            <a:r>
              <a:rPr lang="en-US" sz="6200" spc="142">
                <a:solidFill>
                  <a:srgbClr val="CE0538"/>
                </a:solidFill>
                <a:latin typeface="Titillium Web Bold"/>
              </a:rPr>
              <a:t>Věda </a:t>
            </a:r>
          </a:p>
          <a:p>
            <a:pPr algn="just">
              <a:lnSpc>
                <a:spcPts val="7086"/>
              </a:lnSpc>
            </a:pPr>
            <a:r>
              <a:rPr lang="en-US" sz="6200" spc="142">
                <a:solidFill>
                  <a:srgbClr val="CE0538"/>
                </a:solidFill>
                <a:latin typeface="Titillium Web Bold"/>
              </a:rPr>
              <a:t>a výzkum</a:t>
            </a:r>
          </a:p>
        </p:txBody>
      </p:sp>
      <p:sp>
        <p:nvSpPr>
          <p:cNvPr id="8" name="AutoShape 8"/>
          <p:cNvSpPr/>
          <p:nvPr/>
        </p:nvSpPr>
        <p:spPr>
          <a:xfrm>
            <a:off x="9471874" y="3870229"/>
            <a:ext cx="2225814" cy="0"/>
          </a:xfrm>
          <a:prstGeom prst="line">
            <a:avLst/>
          </a:prstGeom>
          <a:ln w="38100" cap="flat">
            <a:solidFill>
              <a:srgbClr val="C2E8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351</Words>
  <Application>Microsoft Office PowerPoint</Application>
  <PresentationFormat>Vlastní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Titillium Web Bold</vt:lpstr>
      <vt:lpstr>Calibri</vt:lpstr>
      <vt:lpstr>Arial</vt:lpstr>
      <vt:lpstr>Titillium Web Regular Bold</vt:lpstr>
      <vt:lpstr>Titillium Web Regular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FSV UK Prezentace v ČJ</dc:title>
  <cp:lastModifiedBy>Nikola Havlová</cp:lastModifiedBy>
  <cp:revision>4</cp:revision>
  <dcterms:created xsi:type="dcterms:W3CDTF">2006-08-16T00:00:00Z</dcterms:created>
  <dcterms:modified xsi:type="dcterms:W3CDTF">2022-09-13T09:02:38Z</dcterms:modified>
  <dc:identifier>DAFLobNeI0Q</dc:identifier>
</cp:coreProperties>
</file>