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2" r:id="rId2"/>
    <p:sldId id="274" r:id="rId3"/>
    <p:sldId id="283" r:id="rId4"/>
    <p:sldId id="284" r:id="rId5"/>
    <p:sldId id="286" r:id="rId6"/>
    <p:sldId id="289" r:id="rId7"/>
    <p:sldId id="290" r:id="rId8"/>
    <p:sldId id="291" r:id="rId9"/>
    <p:sldId id="292" r:id="rId10"/>
    <p:sldId id="294" r:id="rId11"/>
    <p:sldId id="295" r:id="rId12"/>
    <p:sldId id="300" r:id="rId13"/>
    <p:sldId id="302" r:id="rId14"/>
    <p:sldId id="301" r:id="rId15"/>
    <p:sldId id="297" r:id="rId16"/>
    <p:sldId id="298" r:id="rId17"/>
    <p:sldId id="299" r:id="rId18"/>
    <p:sldId id="282" r:id="rId19"/>
  </p:sldIdLst>
  <p:sldSz cx="9144000" cy="6858000" type="screen4x3"/>
  <p:notesSz cx="6788150" cy="992346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4724" autoAdjust="0"/>
  </p:normalViewPr>
  <p:slideViewPr>
    <p:cSldViewPr>
      <p:cViewPr>
        <p:scale>
          <a:sx n="106" d="100"/>
          <a:sy n="106" d="100"/>
        </p:scale>
        <p:origin x="-176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8475"/>
          </a:xfrm>
          <a:prstGeom prst="rect">
            <a:avLst/>
          </a:prstGeom>
        </p:spPr>
        <p:txBody>
          <a:bodyPr vert="horz" lIns="90937" tIns="45469" rIns="90937" bIns="4546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4925" y="0"/>
            <a:ext cx="2941638" cy="498475"/>
          </a:xfrm>
          <a:prstGeom prst="rect">
            <a:avLst/>
          </a:prstGeom>
        </p:spPr>
        <p:txBody>
          <a:bodyPr vert="horz" lIns="90937" tIns="45469" rIns="90937" bIns="4546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9579B9D-927E-46A7-96C8-54F927EB7048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4988"/>
            <a:ext cx="2941638" cy="498475"/>
          </a:xfrm>
          <a:prstGeom prst="rect">
            <a:avLst/>
          </a:prstGeom>
        </p:spPr>
        <p:txBody>
          <a:bodyPr vert="horz" lIns="90937" tIns="45469" rIns="90937" bIns="4546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4925" y="9424988"/>
            <a:ext cx="2941638" cy="498475"/>
          </a:xfrm>
          <a:prstGeom prst="rect">
            <a:avLst/>
          </a:prstGeom>
        </p:spPr>
        <p:txBody>
          <a:bodyPr vert="horz" lIns="90937" tIns="45469" rIns="90937" bIns="4546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F4B3E38-B271-4F4F-B35C-F02154C07D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442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0937" tIns="45469" rIns="90937" bIns="4546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4925" y="0"/>
            <a:ext cx="2941638" cy="496888"/>
          </a:xfrm>
          <a:prstGeom prst="rect">
            <a:avLst/>
          </a:prstGeom>
        </p:spPr>
        <p:txBody>
          <a:bodyPr vert="horz" lIns="90937" tIns="45469" rIns="90937" bIns="4546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32A20A8-B284-4053-B30A-2E4B3245D878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37" tIns="45469" rIns="90937" bIns="45469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3288"/>
            <a:ext cx="5429250" cy="4465637"/>
          </a:xfrm>
          <a:prstGeom prst="rect">
            <a:avLst/>
          </a:prstGeom>
        </p:spPr>
        <p:txBody>
          <a:bodyPr vert="horz" lIns="90937" tIns="45469" rIns="90937" bIns="45469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4988"/>
            <a:ext cx="2941638" cy="496887"/>
          </a:xfrm>
          <a:prstGeom prst="rect">
            <a:avLst/>
          </a:prstGeom>
        </p:spPr>
        <p:txBody>
          <a:bodyPr vert="horz" lIns="90937" tIns="45469" rIns="90937" bIns="4546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4925" y="9424988"/>
            <a:ext cx="2941638" cy="496887"/>
          </a:xfrm>
          <a:prstGeom prst="rect">
            <a:avLst/>
          </a:prstGeom>
        </p:spPr>
        <p:txBody>
          <a:bodyPr vert="horz" lIns="90937" tIns="45469" rIns="90937" bIns="4546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F407516-37C7-44DA-A1C3-F524B7F1A2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4289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150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F853309-25DC-440D-9F76-4CF8F3A82D08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481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F370051-5343-4232-81F9-CEE9ACFBBAF9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79585-4E6C-410C-BD89-5C8FDED5E3F9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31972-DCD2-4AA8-B5D6-CC33A0C1BE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A1DF2-B092-4A28-B8A0-FA935671A238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9C27E-E97F-4B84-A1EF-030DAB8C4E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FFD38-506B-4502-920D-3C7F19E2E15C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A2AD8-DFC5-4214-910D-BACCD3335F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367A0-80E1-4F13-9452-80A667012BA3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A2647-0030-41D9-B546-18D19FE27A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104B5-3350-45AE-8CAC-FB15B55B31FF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F19E9-0EC0-4A97-9415-1688894227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84054-F121-43B7-B161-0FEB145D3C98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8A960-9B32-4897-8E15-B650D4E1EC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C0B03-E9C8-4A02-904E-DDB9D890183C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845F2-C42C-49D9-851A-C8B1C75A87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A58FD-874B-4735-8828-027A347E2E42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DA1E3-20AD-44BA-B4CB-92BA7EA3BB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F387C-783E-4122-BFFE-2753D82AA700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B3C04-6668-4715-A517-60AE41302B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29CBC-976E-4EA8-89E5-B16E81211D93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BC50F-44EA-4AA0-9C08-1F9C1BD0AE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BBF22-A8A2-4515-A846-B71D01A3912A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0E317-2DD0-4E0C-9C47-191611F0DE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C251C1-3385-4E89-89B5-68F5FA28ED6C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EAC87F-2949-4E62-B1E9-C503193E35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xtutor.ca/vp/eng/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Obrázek 5"/>
          <p:cNvPicPr>
            <a:picLocks noChangeAspect="1"/>
          </p:cNvPicPr>
          <p:nvPr/>
        </p:nvPicPr>
        <p:blipFill>
          <a:blip r:embed="rId2"/>
          <a:srcRect l="45274"/>
          <a:stretch>
            <a:fillRect/>
          </a:stretch>
        </p:blipFill>
        <p:spPr bwMode="auto">
          <a:xfrm>
            <a:off x="4211638" y="173038"/>
            <a:ext cx="493236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684213" y="1628775"/>
            <a:ext cx="7920037" cy="4608513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cs-CZ" sz="5400" smtClean="0">
                <a:solidFill>
                  <a:srgbClr val="898989"/>
                </a:solidFill>
              </a:rPr>
              <a:t>Práce s textem </a:t>
            </a:r>
          </a:p>
          <a:p>
            <a:pPr algn="l">
              <a:lnSpc>
                <a:spcPct val="80000"/>
              </a:lnSpc>
            </a:pPr>
            <a:r>
              <a:rPr lang="cs-CZ" sz="5400" smtClean="0">
                <a:solidFill>
                  <a:srgbClr val="898989"/>
                </a:solidFill>
              </a:rPr>
              <a:t>v kontextu ESAP</a:t>
            </a:r>
          </a:p>
          <a:p>
            <a:pPr>
              <a:lnSpc>
                <a:spcPct val="80000"/>
              </a:lnSpc>
            </a:pPr>
            <a:endParaRPr lang="cs-CZ" sz="1500" smtClean="0">
              <a:solidFill>
                <a:srgbClr val="898989"/>
              </a:solidFill>
            </a:endParaRPr>
          </a:p>
          <a:p>
            <a:pPr>
              <a:lnSpc>
                <a:spcPct val="80000"/>
              </a:lnSpc>
            </a:pPr>
            <a:endParaRPr lang="cs-CZ" sz="1500" smtClean="0">
              <a:solidFill>
                <a:srgbClr val="898989"/>
              </a:solidFill>
            </a:endParaRPr>
          </a:p>
          <a:p>
            <a:pPr>
              <a:lnSpc>
                <a:spcPct val="80000"/>
              </a:lnSpc>
            </a:pPr>
            <a:endParaRPr lang="cs-CZ" sz="1500" smtClean="0">
              <a:solidFill>
                <a:srgbClr val="898989"/>
              </a:solidFill>
            </a:endParaRPr>
          </a:p>
          <a:p>
            <a:pPr>
              <a:lnSpc>
                <a:spcPct val="80000"/>
              </a:lnSpc>
            </a:pPr>
            <a:endParaRPr lang="cs-CZ" sz="1500" smtClean="0">
              <a:solidFill>
                <a:srgbClr val="898989"/>
              </a:solidFill>
            </a:endParaRPr>
          </a:p>
          <a:p>
            <a:pPr>
              <a:lnSpc>
                <a:spcPct val="80000"/>
              </a:lnSpc>
            </a:pPr>
            <a:endParaRPr lang="cs-CZ" sz="1500" smtClean="0">
              <a:solidFill>
                <a:srgbClr val="898989"/>
              </a:solidFill>
            </a:endParaRPr>
          </a:p>
          <a:p>
            <a:pPr algn="r">
              <a:lnSpc>
                <a:spcPct val="80000"/>
              </a:lnSpc>
            </a:pPr>
            <a:r>
              <a:rPr lang="cs-CZ" sz="2400" smtClean="0">
                <a:solidFill>
                  <a:srgbClr val="898989"/>
                </a:solidFill>
              </a:rPr>
              <a:t>Mgr. Kamila Panešová</a:t>
            </a:r>
          </a:p>
          <a:p>
            <a:pPr>
              <a:lnSpc>
                <a:spcPct val="80000"/>
              </a:lnSpc>
            </a:pPr>
            <a:endParaRPr lang="cs-CZ" sz="1100" smtClean="0">
              <a:solidFill>
                <a:srgbClr val="898989"/>
              </a:solidFill>
            </a:endParaRPr>
          </a:p>
          <a:p>
            <a:pPr>
              <a:lnSpc>
                <a:spcPct val="80000"/>
              </a:lnSpc>
            </a:pPr>
            <a:endParaRPr lang="cs-CZ" sz="1100" smtClean="0">
              <a:solidFill>
                <a:srgbClr val="898989"/>
              </a:solidFill>
            </a:endParaRPr>
          </a:p>
          <a:p>
            <a:pPr>
              <a:lnSpc>
                <a:spcPct val="80000"/>
              </a:lnSpc>
            </a:pPr>
            <a:endParaRPr lang="cs-CZ" sz="1100" smtClean="0">
              <a:solidFill>
                <a:srgbClr val="898989"/>
              </a:solidFill>
            </a:endParaRPr>
          </a:p>
          <a:p>
            <a:pPr>
              <a:lnSpc>
                <a:spcPct val="80000"/>
              </a:lnSpc>
            </a:pPr>
            <a:endParaRPr lang="cs-CZ" sz="1100" smtClean="0">
              <a:solidFill>
                <a:srgbClr val="898989"/>
              </a:solidFill>
            </a:endParaRPr>
          </a:p>
          <a:p>
            <a:pPr>
              <a:lnSpc>
                <a:spcPct val="80000"/>
              </a:lnSpc>
            </a:pPr>
            <a:endParaRPr lang="cs-CZ" sz="1100" smtClean="0">
              <a:solidFill>
                <a:srgbClr val="898989"/>
              </a:solidFill>
            </a:endParaRPr>
          </a:p>
          <a:p>
            <a:pPr algn="r">
              <a:lnSpc>
                <a:spcPct val="80000"/>
              </a:lnSpc>
            </a:pPr>
            <a:r>
              <a:rPr lang="cs-CZ" sz="1900" smtClean="0">
                <a:solidFill>
                  <a:srgbClr val="898989"/>
                </a:solidFill>
              </a:rPr>
              <a:t>Den s jazykovým centrem FSV UK</a:t>
            </a:r>
          </a:p>
          <a:p>
            <a:pPr algn="r">
              <a:lnSpc>
                <a:spcPct val="80000"/>
              </a:lnSpc>
            </a:pPr>
            <a:r>
              <a:rPr lang="cs-CZ" sz="1900" smtClean="0">
                <a:solidFill>
                  <a:srgbClr val="898989"/>
                </a:solidFill>
              </a:rPr>
              <a:t>Praha, 28. 5. 2018 </a:t>
            </a:r>
          </a:p>
          <a:p>
            <a:pPr>
              <a:lnSpc>
                <a:spcPct val="80000"/>
              </a:lnSpc>
            </a:pPr>
            <a:r>
              <a:rPr lang="cs-CZ" sz="1500" smtClean="0">
                <a:solidFill>
                  <a:srgbClr val="898989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endParaRPr lang="cs-CZ" sz="1500" smtClean="0">
              <a:solidFill>
                <a:srgbClr val="898989"/>
              </a:solidFill>
            </a:endParaRPr>
          </a:p>
          <a:p>
            <a:pPr>
              <a:lnSpc>
                <a:spcPct val="80000"/>
              </a:lnSpc>
            </a:pPr>
            <a:endParaRPr lang="cs-CZ" sz="1500" smtClean="0">
              <a:solidFill>
                <a:srgbClr val="898989"/>
              </a:solidFill>
            </a:endParaRPr>
          </a:p>
        </p:txBody>
      </p:sp>
      <p:pic>
        <p:nvPicPr>
          <p:cNvPr id="15363" name="Obrázek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4688" y="73025"/>
            <a:ext cx="3825875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/>
            </a:extLst>
          </p:cNvPr>
          <p:cNvSpPr/>
          <p:nvPr/>
        </p:nvSpPr>
        <p:spPr>
          <a:xfrm>
            <a:off x="250825" y="549275"/>
            <a:ext cx="8569325" cy="57785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since the late numbers the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rgbClr val="FFC000"/>
                </a:solidFill>
                <a:latin typeface="+mn-lt"/>
                <a:cs typeface="+mn-cs"/>
              </a:rPr>
              <a:t>regime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classification industry has been in a </a:t>
            </a: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limbo</a:t>
            </a:r>
            <a:r>
              <a:rPr lang="en-US" sz="2000" b="1" dirty="0">
                <a:latin typeface="+mn-lt"/>
                <a:cs typeface="+mn-cs"/>
              </a:rPr>
              <a:t>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older </a:t>
            </a:r>
            <a:r>
              <a:rPr lang="en-US" sz="2000" b="1" dirty="0">
                <a:solidFill>
                  <a:srgbClr val="FFC000"/>
                </a:solidFill>
                <a:latin typeface="+mn-lt"/>
                <a:cs typeface="+mn-cs"/>
              </a:rPr>
              <a:t>categories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dirty="0">
                <a:latin typeface="+mn-lt"/>
                <a:cs typeface="+mn-cs"/>
              </a:rPr>
              <a:t>particularly the three worlds division were certainly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redundant</a:t>
            </a:r>
            <a:r>
              <a:rPr lang="en-US" sz="2000" b="1" dirty="0">
                <a:latin typeface="+mn-lt"/>
                <a:cs typeface="+mn-cs"/>
              </a:rPr>
              <a:t>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but the political</a:t>
            </a: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contours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of the new world were far from clear moreover the end</a:t>
            </a: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of the history </a:t>
            </a:r>
            <a:r>
              <a:rPr lang="en-US" sz="2000" b="1" dirty="0">
                <a:solidFill>
                  <a:srgbClr val="FFC000"/>
                </a:solidFill>
                <a:latin typeface="+mn-lt"/>
                <a:cs typeface="+mn-cs"/>
              </a:rPr>
              <a:t>scenario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was only </a:t>
            </a: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fleetingly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rgbClr val="00B050"/>
                </a:solidFill>
                <a:latin typeface="+mn-lt"/>
                <a:cs typeface="+mn-cs"/>
              </a:rPr>
              <a:t>attractive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having been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rgbClr val="FFC000"/>
                </a:solidFill>
                <a:latin typeface="+mn-lt"/>
                <a:cs typeface="+mn-cs"/>
              </a:rPr>
              <a:t>sustained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by the wave of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democratization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in the late numbers and early numbers and drawing </a:t>
            </a: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impetus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in particular from the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rgbClr val="FFC000"/>
                </a:solidFill>
                <a:latin typeface="+mn-lt"/>
                <a:cs typeface="+mn-cs"/>
              </a:rPr>
              <a:t>collapse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of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communism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in some senses this </a:t>
            </a:r>
            <a:r>
              <a:rPr lang="en-US" sz="2000" b="1" dirty="0">
                <a:solidFill>
                  <a:srgbClr val="FFC000"/>
                </a:solidFill>
                <a:latin typeface="+mn-lt"/>
                <a:cs typeface="+mn-cs"/>
              </a:rPr>
              <a:t>liberal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democratic triumphalism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rgbClr val="00B050"/>
                </a:solidFill>
                <a:latin typeface="+mn-lt"/>
                <a:cs typeface="+mn-cs"/>
              </a:rPr>
              <a:t>reflected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the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rgbClr val="FFC000"/>
                </a:solidFill>
                <a:latin typeface="+mn-lt"/>
                <a:cs typeface="+mn-cs"/>
              </a:rPr>
              <a:t>persistence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of a western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centric viewpoint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and it may anyway have been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a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hangover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from the days of the cold war the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rgbClr val="FFC000"/>
                </a:solidFill>
                <a:latin typeface="+mn-lt"/>
                <a:cs typeface="+mn-cs"/>
              </a:rPr>
              <a:t>image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of a world of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rgbClr val="FFC000"/>
                </a:solidFill>
                <a:latin typeface="+mn-lt"/>
                <a:cs typeface="+mn-cs"/>
              </a:rPr>
              <a:t>liberal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democracies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suggested the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superiority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of a </a:t>
            </a:r>
            <a:r>
              <a:rPr lang="en-US" sz="2000" b="1" dirty="0">
                <a:solidFill>
                  <a:srgbClr val="FFC000"/>
                </a:solidFill>
                <a:latin typeface="+mn-lt"/>
                <a:cs typeface="+mn-cs"/>
              </a:rPr>
              <a:t>specifically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western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rgbClr val="00B050"/>
                </a:solidFill>
                <a:latin typeface="+mn-lt"/>
                <a:cs typeface="+mn-cs"/>
              </a:rPr>
              <a:t>model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of development based perhaps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rgbClr val="00B050"/>
                </a:solidFill>
                <a:latin typeface="+mn-lt"/>
                <a:cs typeface="+mn-cs"/>
              </a:rPr>
              <a:t>especially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on the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 err="1">
                <a:solidFill>
                  <a:srgbClr val="FF0000"/>
                </a:solidFill>
                <a:latin typeface="+mn-lt"/>
                <a:cs typeface="+mn-cs"/>
              </a:rPr>
              <a:t>usa</a:t>
            </a:r>
            <a:r>
              <a:rPr lang="en-US" sz="2000" b="1" dirty="0">
                <a:latin typeface="+mn-lt"/>
                <a:cs typeface="+mn-cs"/>
              </a:rPr>
              <a:t>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and it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rgbClr val="FFC000"/>
                </a:solidFill>
                <a:latin typeface="+mn-lt"/>
                <a:cs typeface="+mn-cs"/>
              </a:rPr>
              <a:t>implied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that values such as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rgbClr val="FFC000"/>
                </a:solidFill>
                <a:latin typeface="+mn-lt"/>
                <a:cs typeface="+mn-cs"/>
              </a:rPr>
              <a:t>individualism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rights and choice are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universal</a:t>
            </a:r>
            <a:r>
              <a:rPr lang="cs-CZ" sz="2000" b="1" dirty="0">
                <a:solidFill>
                  <a:srgbClr val="FF0000"/>
                </a:solidFill>
                <a:latin typeface="+mn-lt"/>
                <a:cs typeface="+mn-cs"/>
              </a:rPr>
              <a:t>l</a:t>
            </a: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y</a:t>
            </a:r>
            <a:r>
              <a:rPr lang="en-US" sz="2000" b="1" dirty="0">
                <a:latin typeface="+mn-lt"/>
                <a:cs typeface="+mn-cs"/>
              </a:rPr>
              <a:t>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applicable one result of this was a failure to recognize the </a:t>
            </a:r>
            <a:r>
              <a:rPr lang="en-US" sz="2000" b="1" dirty="0">
                <a:solidFill>
                  <a:srgbClr val="FFC000"/>
                </a:solidFill>
                <a:latin typeface="+mn-lt"/>
                <a:cs typeface="+mn-cs"/>
              </a:rPr>
              <a:t>significance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for </a:t>
            </a:r>
            <a:r>
              <a:rPr lang="en-US" sz="2000" b="1" dirty="0">
                <a:solidFill>
                  <a:srgbClr val="FFC000"/>
                </a:solidFill>
                <a:latin typeface="+mn-lt"/>
                <a:cs typeface="+mn-cs"/>
              </a:rPr>
              <a:t>instance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of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 err="1">
                <a:solidFill>
                  <a:srgbClr val="FF0000"/>
                </a:solidFill>
                <a:latin typeface="+mn-lt"/>
                <a:cs typeface="+mn-cs"/>
              </a:rPr>
              <a:t>islamic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and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 err="1">
                <a:solidFill>
                  <a:srgbClr val="FF0000"/>
                </a:solidFill>
                <a:latin typeface="+mn-lt"/>
                <a:cs typeface="+mn-cs"/>
              </a:rPr>
              <a:t>confucian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political forms which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rgbClr val="00B050"/>
                </a:solidFill>
                <a:latin typeface="+mn-lt"/>
                <a:cs typeface="+mn-cs"/>
              </a:rPr>
              <a:t>tended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to be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rgbClr val="00B050"/>
                </a:solidFill>
                <a:latin typeface="+mn-lt"/>
                <a:cs typeface="+mn-cs"/>
              </a:rPr>
              <a:t>dismissed</a:t>
            </a:r>
            <a:r>
              <a:rPr lang="en-US" sz="2000" b="1" dirty="0">
                <a:latin typeface="+mn-lt"/>
                <a:cs typeface="+mn-cs"/>
              </a:rPr>
              <a:t>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as mere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aberrations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or simply as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rgbClr val="FFC000"/>
                </a:solidFill>
                <a:latin typeface="+mn-lt"/>
                <a:cs typeface="+mn-cs"/>
              </a:rPr>
              <a:t>evidence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of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rgbClr val="00B050"/>
                </a:solidFill>
                <a:latin typeface="+mn-lt"/>
                <a:cs typeface="+mn-cs"/>
              </a:rPr>
              <a:t>resistance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to the otherwise </a:t>
            </a: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unchallenged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advance of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rgbClr val="FFC000"/>
                </a:solidFill>
                <a:latin typeface="+mn-lt"/>
                <a:cs typeface="+mn-cs"/>
              </a:rPr>
              <a:t>liberal</a:t>
            </a:r>
            <a:r>
              <a:rPr lang="en-US" sz="2000" b="1" dirty="0">
                <a:latin typeface="+mn-lt"/>
                <a:cs typeface="+mn-cs"/>
              </a:rPr>
              <a:t> </a:t>
            </a: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democracy</a:t>
            </a:r>
            <a:endParaRPr lang="en-US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Obrázek 5"/>
          <p:cNvPicPr>
            <a:picLocks noChangeAspect="1"/>
          </p:cNvPicPr>
          <p:nvPr/>
        </p:nvPicPr>
        <p:blipFill>
          <a:blip r:embed="rId2"/>
          <a:srcRect l="45274"/>
          <a:stretch>
            <a:fillRect/>
          </a:stretch>
        </p:blipFill>
        <p:spPr bwMode="auto">
          <a:xfrm>
            <a:off x="4211638" y="173038"/>
            <a:ext cx="493236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684213" y="1628775"/>
            <a:ext cx="7920037" cy="460851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4000" b="1" dirty="0"/>
              <a:t>Flexibilní strategie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b="1" dirty="0"/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i="1" dirty="0"/>
              <a:t>‘looking for the big picture’</a:t>
            </a:r>
            <a:endParaRPr lang="en-US" i="1" dirty="0"/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/>
              <a:t>predikce obsahu, čtení k vyhledání informací, detailní čtení</a:t>
            </a:r>
            <a:endParaRPr lang="cs-CZ" dirty="0"/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/>
              <a:t>zápis poznámek a shrnutí</a:t>
            </a:r>
            <a:endParaRPr lang="cs-CZ" dirty="0"/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3400" dirty="0"/>
          </a:p>
        </p:txBody>
      </p:sp>
      <p:pic>
        <p:nvPicPr>
          <p:cNvPr id="26627" name="Obrázek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4688" y="73025"/>
            <a:ext cx="3825875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Obrázek 5"/>
          <p:cNvPicPr>
            <a:picLocks noChangeAspect="1"/>
          </p:cNvPicPr>
          <p:nvPr/>
        </p:nvPicPr>
        <p:blipFill>
          <a:blip r:embed="rId2"/>
          <a:srcRect l="45274"/>
          <a:stretch>
            <a:fillRect/>
          </a:stretch>
        </p:blipFill>
        <p:spPr bwMode="auto">
          <a:xfrm>
            <a:off x="4211638" y="173038"/>
            <a:ext cx="493236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684213" y="1628775"/>
            <a:ext cx="7920037" cy="460851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4000" b="1" dirty="0"/>
              <a:t>Typy zápisu poznámek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b="1" dirty="0"/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/>
              <a:t>lineární </a:t>
            </a:r>
            <a:r>
              <a:rPr lang="cs-CZ" dirty="0"/>
              <a:t>- příčina a následek</a:t>
            </a:r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 err="1"/>
              <a:t>flow</a:t>
            </a:r>
            <a:r>
              <a:rPr lang="cs-CZ" b="1" dirty="0"/>
              <a:t>-chart </a:t>
            </a:r>
            <a:r>
              <a:rPr lang="cs-CZ" dirty="0"/>
              <a:t>-</a:t>
            </a:r>
            <a:r>
              <a:rPr lang="cs-CZ" b="1" dirty="0"/>
              <a:t> </a:t>
            </a:r>
            <a:r>
              <a:rPr lang="cs-CZ" dirty="0"/>
              <a:t>procesy</a:t>
            </a:r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/>
              <a:t>stromový diagram </a:t>
            </a:r>
            <a:r>
              <a:rPr lang="cs-CZ" dirty="0"/>
              <a:t>-</a:t>
            </a:r>
            <a:r>
              <a:rPr lang="cs-CZ" b="1" dirty="0"/>
              <a:t> </a:t>
            </a:r>
            <a:r>
              <a:rPr lang="cs-CZ" dirty="0"/>
              <a:t>klasifikace</a:t>
            </a:r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/>
              <a:t>tabulka </a:t>
            </a:r>
            <a:r>
              <a:rPr lang="cs-CZ" dirty="0"/>
              <a:t>- evaluace</a:t>
            </a:r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 err="1"/>
              <a:t>Cornell</a:t>
            </a:r>
            <a:r>
              <a:rPr lang="cs-CZ" b="1" dirty="0"/>
              <a:t> </a:t>
            </a:r>
            <a:r>
              <a:rPr lang="cs-CZ" b="1" dirty="0" err="1"/>
              <a:t>note-taking</a:t>
            </a:r>
            <a:r>
              <a:rPr lang="cs-CZ" b="1" dirty="0"/>
              <a:t> model</a:t>
            </a: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3400" dirty="0"/>
          </a:p>
        </p:txBody>
      </p:sp>
      <p:pic>
        <p:nvPicPr>
          <p:cNvPr id="27651" name="Obrázek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4688" y="73025"/>
            <a:ext cx="3825875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900113" y="765175"/>
          <a:ext cx="7200900" cy="369887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/>
                  </a:extLst>
                </a:gridCol>
                <a:gridCol w="1649890">
                  <a:extLst>
                    <a:ext uri="{9D8B030D-6E8A-4147-A177-3AD203B41FA5}"/>
                  </a:extLst>
                </a:gridCol>
                <a:gridCol w="1616423">
                  <a:extLst>
                    <a:ext uri="{9D8B030D-6E8A-4147-A177-3AD203B41FA5}"/>
                  </a:extLst>
                </a:gridCol>
                <a:gridCol w="1388795">
                  <a:extLst>
                    <a:ext uri="{9D8B030D-6E8A-4147-A177-3AD203B41FA5}"/>
                  </a:extLst>
                </a:gridCol>
                <a:gridCol w="1105531">
                  <a:extLst>
                    <a:ext uri="{9D8B030D-6E8A-4147-A177-3AD203B41FA5}"/>
                  </a:extLst>
                </a:gridCol>
              </a:tblGrid>
              <a:tr h="1368152">
                <a:tc>
                  <a:txBody>
                    <a:bodyPr/>
                    <a:lstStyle/>
                    <a:p>
                      <a:r>
                        <a:rPr lang="cs-CZ" dirty="0"/>
                        <a:t>Hlavní bod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Globalizace není nový fenomén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Bezpreceden-tní</a:t>
                      </a:r>
                      <a:r>
                        <a:rPr lang="cs-CZ" dirty="0"/>
                        <a:t> je rozsah globalizace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1080292">
                <a:tc>
                  <a:txBody>
                    <a:bodyPr/>
                    <a:lstStyle/>
                    <a:p>
                      <a:r>
                        <a:rPr lang="cs-CZ" dirty="0"/>
                        <a:t>Opora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Keynes</a:t>
                      </a:r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statistika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1250625">
                <a:tc>
                  <a:txBody>
                    <a:bodyPr/>
                    <a:lstStyle/>
                    <a:p>
                      <a:r>
                        <a:rPr lang="cs-CZ" dirty="0"/>
                        <a:t>Příklad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Japonsko 1992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pád komunismu,</a:t>
                      </a:r>
                    </a:p>
                    <a:p>
                      <a:r>
                        <a:rPr lang="cs-CZ" dirty="0"/>
                        <a:t>otevírání Číny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5" name="Obdélník 4">
            <a:extLst>
              <a:ext uri="{FF2B5EF4-FFF2-40B4-BE49-F238E27FC236}"/>
            </a:extLst>
          </p:cNvPr>
          <p:cNvSpPr/>
          <p:nvPr/>
        </p:nvSpPr>
        <p:spPr>
          <a:xfrm>
            <a:off x="6372225" y="5300663"/>
            <a:ext cx="2160588" cy="98742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tx1"/>
                </a:solidFill>
              </a:rPr>
              <a:t>Gemma Stanfield,</a:t>
            </a:r>
            <a:r>
              <a:rPr lang="cs-CZ">
                <a:solidFill>
                  <a:schemeClr val="tx1"/>
                </a:solidFill>
              </a:rPr>
              <a:t> přednáška pro TEAP kurz, LSE London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900113" y="836613"/>
          <a:ext cx="7127875" cy="4248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102">
                  <a:extLst>
                    <a:ext uri="{9D8B030D-6E8A-4147-A177-3AD203B41FA5}"/>
                  </a:extLst>
                </a:gridCol>
                <a:gridCol w="1680102">
                  <a:extLst>
                    <a:ext uri="{9D8B030D-6E8A-4147-A177-3AD203B41FA5}"/>
                  </a:extLst>
                </a:gridCol>
                <a:gridCol w="1680102">
                  <a:extLst>
                    <a:ext uri="{9D8B030D-6E8A-4147-A177-3AD203B41FA5}"/>
                  </a:extLst>
                </a:gridCol>
                <a:gridCol w="2088486">
                  <a:extLst>
                    <a:ext uri="{9D8B030D-6E8A-4147-A177-3AD203B41FA5}"/>
                  </a:extLst>
                </a:gridCol>
              </a:tblGrid>
              <a:tr h="391095">
                <a:tc>
                  <a:txBody>
                    <a:bodyPr/>
                    <a:lstStyle/>
                    <a:p>
                      <a:r>
                        <a:rPr lang="cs-CZ" dirty="0"/>
                        <a:t>Otázka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Text 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Text 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Text 3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/>
                </a:extLst>
              </a:tr>
              <a:tr h="964344">
                <a:tc>
                  <a:txBody>
                    <a:bodyPr/>
                    <a:lstStyle/>
                    <a:p>
                      <a:r>
                        <a:rPr lang="cs-CZ" dirty="0"/>
                        <a:t>Co je hlavní teze?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964344">
                <a:tc>
                  <a:txBody>
                    <a:bodyPr/>
                    <a:lstStyle/>
                    <a:p>
                      <a:r>
                        <a:rPr lang="cs-CZ" dirty="0"/>
                        <a:t>Jaké autor uvádí argumenty?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964344">
                <a:tc>
                  <a:txBody>
                    <a:bodyPr/>
                    <a:lstStyle/>
                    <a:p>
                      <a:r>
                        <a:rPr lang="cs-CZ" dirty="0"/>
                        <a:t>Jaké autor uvádí příklady?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964344">
                <a:tc>
                  <a:txBody>
                    <a:bodyPr/>
                    <a:lstStyle/>
                    <a:p>
                      <a:r>
                        <a:rPr lang="cs-CZ" dirty="0"/>
                        <a:t>Co mohu využít ve své prezentaci?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3" name="Obdélník 2">
            <a:extLst>
              <a:ext uri="{FF2B5EF4-FFF2-40B4-BE49-F238E27FC236}"/>
            </a:extLst>
          </p:cNvPr>
          <p:cNvSpPr/>
          <p:nvPr/>
        </p:nvSpPr>
        <p:spPr>
          <a:xfrm>
            <a:off x="6443663" y="5445125"/>
            <a:ext cx="2376487" cy="122396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Gemma Stanfield,</a:t>
            </a:r>
            <a:r>
              <a:rPr lang="cs-CZ" dirty="0">
                <a:solidFill>
                  <a:schemeClr val="tx1"/>
                </a:solidFill>
              </a:rPr>
              <a:t> přednáška pro TEAP kurz, LSE London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Obrázek 5"/>
          <p:cNvPicPr>
            <a:picLocks noChangeAspect="1"/>
          </p:cNvPicPr>
          <p:nvPr/>
        </p:nvPicPr>
        <p:blipFill>
          <a:blip r:embed="rId2"/>
          <a:srcRect l="45274"/>
          <a:stretch>
            <a:fillRect/>
          </a:stretch>
        </p:blipFill>
        <p:spPr bwMode="auto">
          <a:xfrm>
            <a:off x="4211638" y="173038"/>
            <a:ext cx="493236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684213" y="1628775"/>
            <a:ext cx="7920037" cy="460851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4000" b="1" dirty="0"/>
              <a:t>TEXT 1</a:t>
            </a:r>
            <a:r>
              <a:rPr lang="cs-CZ" b="1" dirty="0"/>
              <a:t>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b="1" dirty="0"/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/>
              <a:t>text</a:t>
            </a:r>
            <a:r>
              <a:rPr lang="cs-CZ" dirty="0"/>
              <a:t>: 			</a:t>
            </a:r>
            <a:r>
              <a:rPr lang="cs-CZ" i="1" dirty="0" err="1"/>
              <a:t>Defining</a:t>
            </a:r>
            <a:r>
              <a:rPr lang="cs-CZ" i="1" dirty="0"/>
              <a:t> </a:t>
            </a:r>
            <a:r>
              <a:rPr lang="cs-CZ" i="1" dirty="0" err="1"/>
              <a:t>politics</a:t>
            </a:r>
            <a:endParaRPr lang="cs-CZ" i="1" dirty="0"/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/>
              <a:t>strategie</a:t>
            </a:r>
            <a:r>
              <a:rPr lang="cs-CZ" dirty="0"/>
              <a:t>: 		</a:t>
            </a:r>
            <a:r>
              <a:rPr lang="en-US" dirty="0"/>
              <a:t>‘</a:t>
            </a:r>
            <a:r>
              <a:rPr lang="cs-CZ" i="1" dirty="0" err="1"/>
              <a:t>looking</a:t>
            </a:r>
            <a:r>
              <a:rPr lang="cs-CZ" i="1" dirty="0"/>
              <a:t> </a:t>
            </a:r>
            <a:r>
              <a:rPr lang="cs-CZ" i="1" dirty="0" err="1"/>
              <a:t>for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big </a:t>
            </a:r>
            <a:r>
              <a:rPr lang="cs-CZ" i="1" dirty="0" err="1"/>
              <a:t>picture</a:t>
            </a:r>
            <a:r>
              <a:rPr lang="en-US" dirty="0"/>
              <a:t>’</a:t>
            </a:r>
            <a:r>
              <a:rPr lang="cs-CZ" dirty="0"/>
              <a:t> 			</a:t>
            </a:r>
            <a:r>
              <a:rPr lang="en-US" dirty="0"/>
              <a:t>	</a:t>
            </a:r>
            <a:r>
              <a:rPr lang="cs-CZ" dirty="0"/>
              <a:t>predikce </a:t>
            </a: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/>
              <a:t>poznámky</a:t>
            </a:r>
            <a:r>
              <a:rPr lang="cs-CZ" dirty="0"/>
              <a:t>: 	schematické shrnutí</a:t>
            </a: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3400" dirty="0"/>
          </a:p>
        </p:txBody>
      </p:sp>
      <p:pic>
        <p:nvPicPr>
          <p:cNvPr id="30723" name="Obrázek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4688" y="73025"/>
            <a:ext cx="3825875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Obrázek 5"/>
          <p:cNvPicPr>
            <a:picLocks noChangeAspect="1"/>
          </p:cNvPicPr>
          <p:nvPr/>
        </p:nvPicPr>
        <p:blipFill>
          <a:blip r:embed="rId2"/>
          <a:srcRect l="45274"/>
          <a:stretch>
            <a:fillRect/>
          </a:stretch>
        </p:blipFill>
        <p:spPr bwMode="auto">
          <a:xfrm>
            <a:off x="4211638" y="173038"/>
            <a:ext cx="493236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684213" y="1628775"/>
            <a:ext cx="7920037" cy="460851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4000" b="1" dirty="0"/>
              <a:t>TEXT 2</a:t>
            </a:r>
            <a:r>
              <a:rPr lang="cs-CZ" b="1" dirty="0"/>
              <a:t>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b="1" dirty="0"/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/>
              <a:t>text</a:t>
            </a:r>
            <a:r>
              <a:rPr lang="cs-CZ" dirty="0"/>
              <a:t>: 			</a:t>
            </a:r>
            <a:r>
              <a:rPr lang="cs-CZ" i="1" dirty="0" err="1"/>
              <a:t>Types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governments</a:t>
            </a:r>
            <a:endParaRPr lang="cs-CZ" i="1" dirty="0"/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/>
              <a:t>strategie: 		</a:t>
            </a:r>
            <a:r>
              <a:rPr lang="cs-CZ" dirty="0"/>
              <a:t>sledování </a:t>
            </a:r>
            <a:r>
              <a:rPr lang="cs-CZ" b="1" dirty="0"/>
              <a:t>rétorických funkcí  </a:t>
            </a:r>
            <a:r>
              <a:rPr lang="cs-CZ" dirty="0"/>
              <a:t>			(</a:t>
            </a:r>
            <a:r>
              <a:rPr lang="cs-CZ" i="1" dirty="0"/>
              <a:t>časová osnova, 						charakteristika, srovnání</a:t>
            </a:r>
            <a:r>
              <a:rPr lang="cs-CZ" dirty="0"/>
              <a:t>)</a:t>
            </a: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/>
              <a:t>poznámky</a:t>
            </a:r>
            <a:r>
              <a:rPr lang="cs-CZ" dirty="0"/>
              <a:t>: 	tabulka</a:t>
            </a: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3400" dirty="0"/>
          </a:p>
        </p:txBody>
      </p:sp>
      <p:pic>
        <p:nvPicPr>
          <p:cNvPr id="31747" name="Obrázek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4688" y="73025"/>
            <a:ext cx="3825875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Obrázek 5"/>
          <p:cNvPicPr>
            <a:picLocks noChangeAspect="1"/>
          </p:cNvPicPr>
          <p:nvPr/>
        </p:nvPicPr>
        <p:blipFill>
          <a:blip r:embed="rId2"/>
          <a:srcRect l="45274"/>
          <a:stretch>
            <a:fillRect/>
          </a:stretch>
        </p:blipFill>
        <p:spPr bwMode="auto">
          <a:xfrm>
            <a:off x="4211638" y="173038"/>
            <a:ext cx="493236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684213" y="1628775"/>
            <a:ext cx="7920037" cy="460851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4000" b="1" dirty="0"/>
              <a:t>TEXT 3</a:t>
            </a:r>
            <a:r>
              <a:rPr lang="cs-CZ" b="1" dirty="0"/>
              <a:t>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b="1" dirty="0"/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/>
              <a:t>text</a:t>
            </a:r>
            <a:r>
              <a:rPr lang="cs-CZ" dirty="0"/>
              <a:t>: 			</a:t>
            </a:r>
            <a:r>
              <a:rPr lang="cs-CZ" i="1" dirty="0" err="1"/>
              <a:t>Electoral</a:t>
            </a:r>
            <a:r>
              <a:rPr lang="cs-CZ" i="1" dirty="0"/>
              <a:t> </a:t>
            </a:r>
            <a:r>
              <a:rPr lang="cs-CZ" i="1" dirty="0" err="1"/>
              <a:t>models</a:t>
            </a:r>
            <a:endParaRPr lang="cs-CZ" i="1" dirty="0"/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/>
              <a:t>strategie: 		</a:t>
            </a:r>
            <a:r>
              <a:rPr lang="cs-CZ" dirty="0"/>
              <a:t>sledování</a:t>
            </a:r>
            <a:r>
              <a:rPr lang="cs-CZ" b="1" dirty="0"/>
              <a:t> rétorických funkcí 				</a:t>
            </a:r>
            <a:r>
              <a:rPr lang="cs-CZ" dirty="0"/>
              <a:t>(</a:t>
            </a:r>
            <a:r>
              <a:rPr lang="cs-CZ" i="1" dirty="0"/>
              <a:t>charakteristika, srovnání</a:t>
            </a:r>
            <a:r>
              <a:rPr lang="cs-CZ" dirty="0"/>
              <a:t>) a 				</a:t>
            </a:r>
            <a:r>
              <a:rPr lang="cs-CZ" b="1" dirty="0"/>
              <a:t>jazykových 	prostředků 					</a:t>
            </a:r>
            <a:r>
              <a:rPr lang="cs-CZ" dirty="0"/>
              <a:t>(</a:t>
            </a:r>
            <a:r>
              <a:rPr lang="cs-CZ" i="1" dirty="0"/>
              <a:t>diskurzní konektory</a:t>
            </a:r>
            <a:r>
              <a:rPr lang="cs-CZ" dirty="0"/>
              <a:t>)</a:t>
            </a: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/>
              <a:t>poznámky: 		</a:t>
            </a:r>
            <a:r>
              <a:rPr lang="cs-CZ" dirty="0"/>
              <a:t>sdílená tabulka </a:t>
            </a: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/>
              <a:t>výstup: 		</a:t>
            </a:r>
            <a:r>
              <a:rPr lang="cs-CZ" dirty="0"/>
              <a:t>např. komparativní esej</a:t>
            </a: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3400" dirty="0"/>
          </a:p>
        </p:txBody>
      </p:sp>
      <p:pic>
        <p:nvPicPr>
          <p:cNvPr id="32771" name="Obrázek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4688" y="73025"/>
            <a:ext cx="3825875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Obrázek 5"/>
          <p:cNvPicPr>
            <a:picLocks noChangeAspect="1"/>
          </p:cNvPicPr>
          <p:nvPr/>
        </p:nvPicPr>
        <p:blipFill>
          <a:blip r:embed="rId3"/>
          <a:srcRect l="45274"/>
          <a:stretch>
            <a:fillRect/>
          </a:stretch>
        </p:blipFill>
        <p:spPr bwMode="auto">
          <a:xfrm>
            <a:off x="4211638" y="173038"/>
            <a:ext cx="493236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684213" y="1628775"/>
            <a:ext cx="7920037" cy="4608513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3400" b="1" dirty="0"/>
              <a:t>Zdroje</a:t>
            </a: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b="1" dirty="0"/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000" b="1" dirty="0"/>
              <a:t>Alexander,</a:t>
            </a:r>
            <a:r>
              <a:rPr lang="en-US" sz="2000" b="1" dirty="0"/>
              <a:t> O</a:t>
            </a:r>
            <a:r>
              <a:rPr lang="en-US" sz="2000" dirty="0"/>
              <a:t>., </a:t>
            </a:r>
            <a:r>
              <a:rPr lang="cs-CZ" sz="2000" b="1" dirty="0" err="1"/>
              <a:t>Argent</a:t>
            </a:r>
            <a:r>
              <a:rPr lang="cs-CZ" sz="2000" b="1" dirty="0"/>
              <a:t>,</a:t>
            </a:r>
            <a:r>
              <a:rPr lang="en-US" sz="2000" b="1" dirty="0"/>
              <a:t> S</a:t>
            </a:r>
            <a:r>
              <a:rPr lang="en-US" sz="2000" dirty="0"/>
              <a:t>.,</a:t>
            </a:r>
            <a:r>
              <a:rPr lang="cs-CZ" sz="2000" dirty="0"/>
              <a:t> </a:t>
            </a:r>
            <a:r>
              <a:rPr lang="cs-CZ" sz="2000" b="1" dirty="0" err="1"/>
              <a:t>Spencer</a:t>
            </a:r>
            <a:r>
              <a:rPr lang="en-US" sz="2000" b="1" dirty="0"/>
              <a:t>, J</a:t>
            </a:r>
            <a:r>
              <a:rPr lang="en-US" sz="2000" dirty="0"/>
              <a:t>. (2008) </a:t>
            </a:r>
            <a:r>
              <a:rPr lang="en-US" sz="2000" i="1" dirty="0"/>
              <a:t>EAP Essentials: A teacher’s guide to principles and practice</a:t>
            </a:r>
            <a:r>
              <a:rPr lang="en-US" sz="2000" dirty="0"/>
              <a:t>. Garnet Publishing.</a:t>
            </a: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000" b="1" dirty="0" err="1"/>
              <a:t>Grabe</a:t>
            </a:r>
            <a:r>
              <a:rPr lang="cs-CZ" sz="2000" b="1" dirty="0"/>
              <a:t>, W. </a:t>
            </a:r>
            <a:r>
              <a:rPr lang="cs-CZ" sz="2000" dirty="0"/>
              <a:t>(2009) </a:t>
            </a:r>
            <a:r>
              <a:rPr lang="en-US" sz="2000" i="1" dirty="0"/>
              <a:t>Reading in a Second Language: Moving from Theory to Practice</a:t>
            </a:r>
            <a:r>
              <a:rPr lang="cs-CZ" sz="2000" i="1" dirty="0"/>
              <a:t>. </a:t>
            </a:r>
            <a:r>
              <a:rPr lang="cs-CZ" sz="2000" dirty="0"/>
              <a:t>Cambridge.</a:t>
            </a:r>
            <a:r>
              <a:rPr lang="cs-CZ" sz="2000" i="1" dirty="0"/>
              <a:t> </a:t>
            </a:r>
            <a:r>
              <a:rPr lang="cs-CZ" sz="2000" dirty="0"/>
              <a:t>CUP.</a:t>
            </a:r>
            <a:endParaRPr lang="en-US" sz="2000" dirty="0"/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b="1" dirty="0"/>
              <a:t>Heywood, A. </a:t>
            </a:r>
            <a:r>
              <a:rPr lang="cs-CZ" sz="2000" dirty="0"/>
              <a:t>(2007) </a:t>
            </a:r>
            <a:r>
              <a:rPr lang="cs-CZ" sz="2000" i="1" dirty="0" err="1"/>
              <a:t>Politics</a:t>
            </a:r>
            <a:r>
              <a:rPr lang="cs-CZ" sz="2000" i="1" dirty="0"/>
              <a:t>. </a:t>
            </a:r>
            <a:r>
              <a:rPr lang="cs-CZ" sz="2000" dirty="0" err="1"/>
              <a:t>Palgrave</a:t>
            </a:r>
            <a:r>
              <a:rPr lang="cs-CZ" sz="2000" dirty="0"/>
              <a:t> </a:t>
            </a:r>
            <a:r>
              <a:rPr lang="cs-CZ" sz="2000" dirty="0" err="1"/>
              <a:t>Macmillan</a:t>
            </a:r>
            <a:r>
              <a:rPr lang="cs-CZ" sz="2000" dirty="0"/>
              <a:t>.</a:t>
            </a:r>
            <a:endParaRPr lang="cs-CZ" sz="2000" b="1" dirty="0"/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b="1" dirty="0"/>
              <a:t>Nation, I</a:t>
            </a:r>
            <a:r>
              <a:rPr lang="cs-CZ" sz="2000" b="1" dirty="0"/>
              <a:t>.</a:t>
            </a:r>
            <a:r>
              <a:rPr lang="en-US" sz="2000" b="1" dirty="0"/>
              <a:t>S</a:t>
            </a:r>
            <a:r>
              <a:rPr lang="cs-CZ" sz="2000" b="1" dirty="0"/>
              <a:t>.</a:t>
            </a:r>
            <a:r>
              <a:rPr lang="en-US" sz="2000" b="1" dirty="0"/>
              <a:t>P. </a:t>
            </a:r>
            <a:r>
              <a:rPr lang="en-US" sz="2000" dirty="0"/>
              <a:t>(2001). </a:t>
            </a:r>
            <a:r>
              <a:rPr lang="en-US" sz="2000" i="1" dirty="0"/>
              <a:t>Learning Vocabulary in Another Language. </a:t>
            </a:r>
            <a:r>
              <a:rPr lang="cs-CZ" sz="2000" dirty="0"/>
              <a:t>Cambridge. CUP. </a:t>
            </a: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000" b="1" dirty="0" err="1"/>
              <a:t>Nergis</a:t>
            </a:r>
            <a:r>
              <a:rPr lang="cs-CZ" sz="2000" b="1" dirty="0"/>
              <a:t>, A. </a:t>
            </a:r>
            <a:r>
              <a:rPr lang="cs-CZ" sz="2000" dirty="0"/>
              <a:t>(2013) </a:t>
            </a:r>
            <a:r>
              <a:rPr lang="en-US" sz="2000" i="1" dirty="0"/>
              <a:t>Exploring the factors that affect reading comprehension of EAP learners</a:t>
            </a:r>
            <a:r>
              <a:rPr lang="cs-CZ" sz="2000" i="1" dirty="0"/>
              <a:t> </a:t>
            </a:r>
            <a:r>
              <a:rPr lang="cs-CZ" sz="2000" dirty="0"/>
              <a:t>in </a:t>
            </a:r>
            <a:r>
              <a:rPr lang="cs-CZ" sz="2000" dirty="0" err="1"/>
              <a:t>Journal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English</a:t>
            </a:r>
            <a:r>
              <a:rPr lang="cs-CZ" sz="2000" dirty="0"/>
              <a:t> </a:t>
            </a:r>
            <a:r>
              <a:rPr lang="cs-CZ" sz="2000" dirty="0" err="1"/>
              <a:t>for</a:t>
            </a:r>
            <a:r>
              <a:rPr lang="cs-CZ" sz="2000" dirty="0"/>
              <a:t> </a:t>
            </a:r>
            <a:r>
              <a:rPr lang="cs-CZ" sz="2000" dirty="0" err="1"/>
              <a:t>Academic</a:t>
            </a:r>
            <a:r>
              <a:rPr lang="cs-CZ" sz="2000" dirty="0"/>
              <a:t> </a:t>
            </a:r>
            <a:r>
              <a:rPr lang="cs-CZ" sz="2000" dirty="0" err="1"/>
              <a:t>Purposes</a:t>
            </a:r>
            <a:r>
              <a:rPr lang="cs-CZ" sz="2000" dirty="0"/>
              <a:t>, </a:t>
            </a:r>
            <a:r>
              <a:rPr lang="cs-CZ" sz="2000" dirty="0">
                <a:solidFill>
                  <a:schemeClr val="bg1">
                    <a:lumMod val="50000"/>
                  </a:schemeClr>
                </a:solidFill>
              </a:rPr>
              <a:t>12(1):1-9, </a:t>
            </a:r>
            <a:r>
              <a:rPr lang="cs-CZ" sz="2000" dirty="0" err="1">
                <a:solidFill>
                  <a:schemeClr val="bg1">
                    <a:lumMod val="50000"/>
                  </a:schemeClr>
                </a:solidFill>
              </a:rPr>
              <a:t>March</a:t>
            </a:r>
            <a:r>
              <a:rPr lang="cs-CZ" sz="2000" dirty="0">
                <a:solidFill>
                  <a:schemeClr val="bg1">
                    <a:lumMod val="50000"/>
                  </a:schemeClr>
                </a:solidFill>
              </a:rPr>
              <a:t> 2013</a:t>
            </a: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3400" dirty="0"/>
          </a:p>
        </p:txBody>
      </p:sp>
      <p:pic>
        <p:nvPicPr>
          <p:cNvPr id="33795" name="Obrázek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4688" y="73025"/>
            <a:ext cx="3825875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Obrázek 5"/>
          <p:cNvPicPr>
            <a:picLocks noChangeAspect="1"/>
          </p:cNvPicPr>
          <p:nvPr/>
        </p:nvPicPr>
        <p:blipFill>
          <a:blip r:embed="rId2"/>
          <a:srcRect l="45274"/>
          <a:stretch>
            <a:fillRect/>
          </a:stretch>
        </p:blipFill>
        <p:spPr bwMode="auto">
          <a:xfrm>
            <a:off x="4211638" y="173038"/>
            <a:ext cx="493236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684213" y="1628775"/>
            <a:ext cx="7920037" cy="4608513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8400" b="1" dirty="0"/>
              <a:t>Text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8400" b="1" dirty="0"/>
              <a:t>v akademickém kurzu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marL="571500" indent="-5715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5100" dirty="0"/>
          </a:p>
          <a:p>
            <a:pPr marL="571500" indent="-5715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5100" dirty="0"/>
              <a:t>nácvik dovedností a strategií nutných pro pochopení obsahu</a:t>
            </a: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5100" dirty="0"/>
              <a:t>	</a:t>
            </a:r>
          </a:p>
          <a:p>
            <a:pPr marL="571500" indent="-5715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5100" dirty="0"/>
              <a:t>jazykový model</a:t>
            </a: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4000" dirty="0"/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/>
              <a:t>	</a:t>
            </a:r>
            <a:endParaRPr lang="cs-CZ" sz="3400" dirty="0"/>
          </a:p>
        </p:txBody>
      </p:sp>
      <p:pic>
        <p:nvPicPr>
          <p:cNvPr id="16387" name="Obrázek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4688" y="73025"/>
            <a:ext cx="3825875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Obrázek 5"/>
          <p:cNvPicPr>
            <a:picLocks noChangeAspect="1"/>
          </p:cNvPicPr>
          <p:nvPr/>
        </p:nvPicPr>
        <p:blipFill>
          <a:blip r:embed="rId2"/>
          <a:srcRect l="45274"/>
          <a:stretch>
            <a:fillRect/>
          </a:stretch>
        </p:blipFill>
        <p:spPr bwMode="auto">
          <a:xfrm>
            <a:off x="4211638" y="173038"/>
            <a:ext cx="493236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684213" y="1628775"/>
            <a:ext cx="7920037" cy="4608513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16000" b="1" dirty="0"/>
              <a:t>Znaky textu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16000" b="1" dirty="0"/>
              <a:t>podstatné v akademickém prostředí</a:t>
            </a: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0400" dirty="0"/>
              <a:t>registr</a:t>
            </a:r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0400" dirty="0"/>
              <a:t>žánr</a:t>
            </a:r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0400" dirty="0"/>
              <a:t>rétorické funkce</a:t>
            </a:r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0400" dirty="0"/>
              <a:t>koheze</a:t>
            </a:r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0400" dirty="0"/>
              <a:t>organizace</a:t>
            </a:r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10400" dirty="0"/>
          </a:p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8000" dirty="0"/>
              <a:t>(Alexander, </a:t>
            </a:r>
            <a:r>
              <a:rPr lang="cs-CZ" sz="8000" dirty="0" err="1"/>
              <a:t>Argent</a:t>
            </a:r>
            <a:r>
              <a:rPr lang="cs-CZ" sz="8000" dirty="0"/>
              <a:t>, </a:t>
            </a:r>
            <a:r>
              <a:rPr lang="cs-CZ" sz="8000" dirty="0" err="1"/>
              <a:t>Spencer</a:t>
            </a:r>
            <a:r>
              <a:rPr lang="cs-CZ" sz="8000" dirty="0"/>
              <a:t>, 2008)</a:t>
            </a: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0400" dirty="0"/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/>
              <a:t>	</a:t>
            </a:r>
            <a:endParaRPr lang="cs-CZ" sz="3400" dirty="0"/>
          </a:p>
        </p:txBody>
      </p:sp>
      <p:pic>
        <p:nvPicPr>
          <p:cNvPr id="17411" name="Obrázek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4688" y="73025"/>
            <a:ext cx="3825875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Obrázek 5"/>
          <p:cNvPicPr>
            <a:picLocks noChangeAspect="1"/>
          </p:cNvPicPr>
          <p:nvPr/>
        </p:nvPicPr>
        <p:blipFill>
          <a:blip r:embed="rId2"/>
          <a:srcRect l="45274"/>
          <a:stretch>
            <a:fillRect/>
          </a:stretch>
        </p:blipFill>
        <p:spPr bwMode="auto">
          <a:xfrm>
            <a:off x="4211638" y="173038"/>
            <a:ext cx="493236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684213" y="1628775"/>
            <a:ext cx="7920037" cy="4608513"/>
          </a:xfrm>
        </p:spPr>
        <p:txBody>
          <a:bodyPr rtlCol="0">
            <a:normAutofit fontScale="47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8400" b="1" dirty="0"/>
              <a:t>Výběr textu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43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4300" dirty="0"/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5500" dirty="0"/>
              <a:t>autentičnost žánru, tématu, účelu</a:t>
            </a:r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5500" dirty="0"/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5500" dirty="0"/>
              <a:t>relevantní slovní zásoba </a:t>
            </a:r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5500" dirty="0"/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5500" dirty="0"/>
              <a:t>rétorické funkce</a:t>
            </a:r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5500" dirty="0"/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5500" dirty="0"/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/>
              <a:t>	</a:t>
            </a:r>
            <a:endParaRPr lang="cs-CZ" sz="3400" dirty="0"/>
          </a:p>
        </p:txBody>
      </p:sp>
      <p:pic>
        <p:nvPicPr>
          <p:cNvPr id="18435" name="Obrázek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4688" y="73025"/>
            <a:ext cx="3825875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Obrázek 5"/>
          <p:cNvPicPr>
            <a:picLocks noChangeAspect="1"/>
          </p:cNvPicPr>
          <p:nvPr/>
        </p:nvPicPr>
        <p:blipFill>
          <a:blip r:embed="rId2"/>
          <a:srcRect l="45274"/>
          <a:stretch>
            <a:fillRect/>
          </a:stretch>
        </p:blipFill>
        <p:spPr bwMode="auto">
          <a:xfrm>
            <a:off x="4211638" y="173038"/>
            <a:ext cx="493236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684213" y="1628775"/>
            <a:ext cx="7920037" cy="4608513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7300" b="1" dirty="0"/>
              <a:t>Slovní zásoba</a:t>
            </a:r>
            <a:endParaRPr lang="cs-CZ" sz="73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marL="685800" indent="-6858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4500" dirty="0"/>
              <a:t>vliv na pochopení textu</a:t>
            </a: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4500" dirty="0"/>
              <a:t>			slovní zásoba </a:t>
            </a: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4500" dirty="0"/>
              <a:t>			syntax 	</a:t>
            </a: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4500" dirty="0"/>
              <a:t>			</a:t>
            </a:r>
            <a:r>
              <a:rPr lang="cs-CZ" sz="4500" dirty="0" err="1"/>
              <a:t>metakognitivní</a:t>
            </a:r>
            <a:r>
              <a:rPr lang="cs-CZ" sz="4500" dirty="0"/>
              <a:t> postupy </a:t>
            </a:r>
          </a:p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4500" dirty="0"/>
              <a:t>(</a:t>
            </a:r>
            <a:r>
              <a:rPr lang="cs-CZ" sz="4500" dirty="0" err="1"/>
              <a:t>Nergis</a:t>
            </a:r>
            <a:r>
              <a:rPr lang="cs-CZ" sz="4500" dirty="0"/>
              <a:t>, 2013)</a:t>
            </a:r>
          </a:p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4500" dirty="0"/>
              <a:t> </a:t>
            </a:r>
          </a:p>
          <a:p>
            <a:pPr marL="685800" indent="-685800" algn="r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4500" dirty="0"/>
              <a:t>nutnost „znát mnoho slov velmi dobře“, vnitřní lexikon (</a:t>
            </a:r>
            <a:r>
              <a:rPr lang="cs-CZ" sz="4500" dirty="0" err="1"/>
              <a:t>Grabe</a:t>
            </a:r>
            <a:r>
              <a:rPr lang="cs-CZ" sz="4500" dirty="0"/>
              <a:t>, 2009)</a:t>
            </a: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4500" dirty="0"/>
              <a:t>						</a:t>
            </a:r>
          </a:p>
          <a:p>
            <a:pPr marL="685800" indent="-6858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4500" dirty="0"/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3400" dirty="0"/>
          </a:p>
        </p:txBody>
      </p:sp>
      <p:pic>
        <p:nvPicPr>
          <p:cNvPr id="19459" name="Obrázek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4688" y="73025"/>
            <a:ext cx="3825875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Šipka: dolů 3">
            <a:extLst>
              <a:ext uri="{FF2B5EF4-FFF2-40B4-BE49-F238E27FC236}"/>
            </a:extLst>
          </p:cNvPr>
          <p:cNvSpPr/>
          <p:nvPr/>
        </p:nvSpPr>
        <p:spPr>
          <a:xfrm>
            <a:off x="2843213" y="3141663"/>
            <a:ext cx="433387" cy="119380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Obrázek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49400" y="30163"/>
            <a:ext cx="12385675" cy="6858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3" name="Obdélník 2">
            <a:extLst>
              <a:ext uri="{FF2B5EF4-FFF2-40B4-BE49-F238E27FC236}"/>
            </a:extLst>
          </p:cNvPr>
          <p:cNvSpPr/>
          <p:nvPr/>
        </p:nvSpPr>
        <p:spPr>
          <a:xfrm>
            <a:off x="5580063" y="1484313"/>
            <a:ext cx="3095625" cy="936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Obdélník 4">
            <a:extLst>
              <a:ext uri="{FF2B5EF4-FFF2-40B4-BE49-F238E27FC236}"/>
            </a:extLst>
          </p:cNvPr>
          <p:cNvSpPr/>
          <p:nvPr/>
        </p:nvSpPr>
        <p:spPr>
          <a:xfrm>
            <a:off x="5867400" y="4797425"/>
            <a:ext cx="3097213" cy="1295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</a:rPr>
              <a:t>Gemma Stanfield,</a:t>
            </a:r>
            <a:r>
              <a:rPr lang="cs-CZ" sz="2000" dirty="0">
                <a:solidFill>
                  <a:schemeClr val="tx1"/>
                </a:solidFill>
              </a:rPr>
              <a:t> přednáška pro TEAP kurz, LSE London, adaptováno z </a:t>
            </a:r>
            <a:r>
              <a:rPr lang="en-US" sz="2000" dirty="0">
                <a:solidFill>
                  <a:schemeClr val="tx1"/>
                </a:solidFill>
              </a:rPr>
              <a:t>Nation </a:t>
            </a:r>
            <a:r>
              <a:rPr lang="cs-CZ" sz="2000" dirty="0">
                <a:solidFill>
                  <a:schemeClr val="tx1"/>
                </a:solidFill>
              </a:rPr>
              <a:t>(2001)</a:t>
            </a:r>
          </a:p>
        </p:txBody>
      </p:sp>
      <p:sp>
        <p:nvSpPr>
          <p:cNvPr id="6" name="Obdélník 5">
            <a:extLst>
              <a:ext uri="{FF2B5EF4-FFF2-40B4-BE49-F238E27FC236}"/>
            </a:extLst>
          </p:cNvPr>
          <p:cNvSpPr/>
          <p:nvPr/>
        </p:nvSpPr>
        <p:spPr>
          <a:xfrm>
            <a:off x="-1549400" y="6165850"/>
            <a:ext cx="11522075" cy="7223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/>
            </a:extLst>
          </p:cNvPr>
          <p:cNvSpPr/>
          <p:nvPr/>
        </p:nvSpPr>
        <p:spPr>
          <a:xfrm>
            <a:off x="-828675" y="-100013"/>
            <a:ext cx="11088688" cy="10080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Obrázek 5"/>
          <p:cNvPicPr>
            <a:picLocks noChangeAspect="1"/>
          </p:cNvPicPr>
          <p:nvPr/>
        </p:nvPicPr>
        <p:blipFill>
          <a:blip r:embed="rId2"/>
          <a:srcRect l="45274"/>
          <a:stretch>
            <a:fillRect/>
          </a:stretch>
        </p:blipFill>
        <p:spPr bwMode="auto">
          <a:xfrm>
            <a:off x="4211638" y="173038"/>
            <a:ext cx="493236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/>
          <a:lstStyle/>
          <a:p>
            <a:r>
              <a:rPr lang="cs-CZ" smtClean="0"/>
              <a:t/>
            </a:r>
            <a:br>
              <a:rPr lang="cs-CZ" smtClean="0"/>
            </a:br>
            <a:endParaRPr lang="cs-CZ" smtClean="0"/>
          </a:p>
        </p:txBody>
      </p:sp>
      <p:sp>
        <p:nvSpPr>
          <p:cNvPr id="22531" name="Podnadpis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3400" smtClean="0"/>
          </a:p>
          <a:p>
            <a:endParaRPr lang="cs-CZ" sz="3400" smtClean="0"/>
          </a:p>
        </p:txBody>
      </p:sp>
      <p:graphicFrame>
        <p:nvGraphicFramePr>
          <p:cNvPr id="8" name="Zástupný symbol pro obsah 7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68313" y="2054225"/>
          <a:ext cx="7056783" cy="4462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7">
                  <a:extLst>
                    <a:ext uri="{9D8B030D-6E8A-4147-A177-3AD203B41FA5}"/>
                  </a:extLst>
                </a:gridCol>
                <a:gridCol w="3672408">
                  <a:extLst>
                    <a:ext uri="{9D8B030D-6E8A-4147-A177-3AD203B41FA5}"/>
                  </a:extLst>
                </a:gridCol>
                <a:gridCol w="1872208">
                  <a:extLst>
                    <a:ext uri="{9D8B030D-6E8A-4147-A177-3AD203B41FA5}"/>
                  </a:extLst>
                </a:gridCol>
              </a:tblGrid>
              <a:tr h="10939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</a:rPr>
                        <a:t>popis</a:t>
                      </a:r>
                    </a:p>
                    <a:p>
                      <a:pPr algn="l"/>
                      <a:endParaRPr lang="cs-CZ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0" dirty="0">
                          <a:solidFill>
                            <a:schemeClr val="tx1"/>
                          </a:solidFill>
                        </a:rPr>
                        <a:t>vyprávění, časová sekvence</a:t>
                      </a:r>
                    </a:p>
                    <a:p>
                      <a:r>
                        <a:rPr lang="cs-CZ" sz="2000" b="0" dirty="0">
                          <a:solidFill>
                            <a:schemeClr val="tx1"/>
                          </a:solidFill>
                        </a:rPr>
                        <a:t>postup, instrukce</a:t>
                      </a:r>
                    </a:p>
                    <a:p>
                      <a:r>
                        <a:rPr lang="cs-CZ" sz="2000" b="0" dirty="0">
                          <a:solidFill>
                            <a:schemeClr val="tx1"/>
                          </a:solidFill>
                        </a:rPr>
                        <a:t>popis místa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noProof="0" dirty="0">
                          <a:solidFill>
                            <a:schemeClr val="tx1"/>
                          </a:solidFill>
                        </a:rPr>
                        <a:t>knowledge telling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17532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</a:rPr>
                        <a:t>vysvětlení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/>
                        <a:t>srovnání a kontrast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/>
                        <a:t>definice a klasifikace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/>
                        <a:t>příčina a následek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/>
                        <a:t>změna a vývoj (popis dat)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1576822">
                <a:tc>
                  <a:txBody>
                    <a:bodyPr/>
                    <a:lstStyle/>
                    <a:p>
                      <a:pPr algn="l"/>
                      <a:endParaRPr lang="cs-CZ" sz="20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</a:rPr>
                        <a:t>přesvědčení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cs-CZ" sz="2000" dirty="0"/>
                        <a:t>problém a řešení</a:t>
                      </a:r>
                    </a:p>
                    <a:p>
                      <a:r>
                        <a:rPr lang="cs-CZ" sz="2000" dirty="0"/>
                        <a:t>argumentace pro a proti</a:t>
                      </a:r>
                    </a:p>
                    <a:p>
                      <a:r>
                        <a:rPr lang="cs-CZ" sz="2000" dirty="0"/>
                        <a:t>evidence a závěry</a:t>
                      </a:r>
                    </a:p>
                    <a:p>
                      <a:pPr algn="l"/>
                      <a:endParaRPr lang="cs-CZ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noProof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noProof="0" dirty="0"/>
                        <a:t>knowledge transforming</a:t>
                      </a:r>
                    </a:p>
                    <a:p>
                      <a:endParaRPr lang="cs-CZ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5" name="Zástupný symbol pro text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4688" y="1063625"/>
            <a:ext cx="7794625" cy="884238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4000" dirty="0"/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4400" dirty="0"/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4400" dirty="0"/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4400" dirty="0"/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4400" dirty="0"/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14400" dirty="0"/>
              <a:t>Rétorické funkce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8000" b="0" dirty="0"/>
              <a:t>(adaptováno z Alexander</a:t>
            </a:r>
            <a:r>
              <a:rPr lang="en-US" sz="8000" b="0" dirty="0"/>
              <a:t>, Argent, Spencer, 2008</a:t>
            </a:r>
            <a:r>
              <a:rPr lang="cs-CZ" sz="8000" b="0" dirty="0"/>
              <a:t>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  <p:sp>
        <p:nvSpPr>
          <p:cNvPr id="22551" name="Zástupný symbol pro obsah 6"/>
          <p:cNvSpPr>
            <a:spLocks noGrp="1"/>
          </p:cNvSpPr>
          <p:nvPr>
            <p:ph sz="quarter" idx="4"/>
          </p:nvPr>
        </p:nvSpPr>
        <p:spPr>
          <a:xfrm>
            <a:off x="7596188" y="2174875"/>
            <a:ext cx="1090612" cy="44084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cs-CZ" smtClean="0"/>
          </a:p>
          <a:p>
            <a:pPr marL="0" indent="0">
              <a:buFont typeface="Arial" charset="0"/>
              <a:buNone/>
            </a:pPr>
            <a:endParaRPr lang="cs-CZ" smtClean="0"/>
          </a:p>
        </p:txBody>
      </p:sp>
      <p:pic>
        <p:nvPicPr>
          <p:cNvPr id="22552" name="Obrázek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4688" y="73025"/>
            <a:ext cx="3825875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Šipka: dolů 3">
            <a:extLst>
              <a:ext uri="{FF2B5EF4-FFF2-40B4-BE49-F238E27FC236}"/>
            </a:extLst>
          </p:cNvPr>
          <p:cNvSpPr/>
          <p:nvPr/>
        </p:nvSpPr>
        <p:spPr>
          <a:xfrm>
            <a:off x="8172450" y="2492375"/>
            <a:ext cx="484188" cy="3457575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Obrázek 5"/>
          <p:cNvPicPr>
            <a:picLocks noChangeAspect="1"/>
          </p:cNvPicPr>
          <p:nvPr/>
        </p:nvPicPr>
        <p:blipFill>
          <a:blip r:embed="rId2"/>
          <a:srcRect l="45274"/>
          <a:stretch>
            <a:fillRect/>
          </a:stretch>
        </p:blipFill>
        <p:spPr bwMode="auto">
          <a:xfrm>
            <a:off x="4211638" y="173038"/>
            <a:ext cx="493236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684213" y="1628775"/>
            <a:ext cx="7920037" cy="460851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4000" b="1" dirty="0"/>
              <a:t>Výběr textů pro IPS</a:t>
            </a:r>
            <a:endParaRPr lang="cs-CZ" sz="4000" dirty="0"/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cs-CZ" dirty="0" err="1"/>
              <a:t>Heywood</a:t>
            </a:r>
            <a:r>
              <a:rPr lang="cs-CZ" dirty="0"/>
              <a:t>, </a:t>
            </a:r>
            <a:r>
              <a:rPr lang="cs-CZ" i="1" dirty="0" err="1"/>
              <a:t>Politics</a:t>
            </a:r>
            <a:r>
              <a:rPr lang="cs-CZ" dirty="0"/>
              <a:t> 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endParaRPr lang="cs-CZ" dirty="0"/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učebnice - </a:t>
            </a:r>
            <a:r>
              <a:rPr lang="cs-CZ" dirty="0">
                <a:solidFill>
                  <a:srgbClr val="898989"/>
                </a:solidFill>
              </a:rPr>
              <a:t>autentický žánr</a:t>
            </a:r>
            <a:endParaRPr lang="cs-CZ" dirty="0"/>
          </a:p>
          <a:p>
            <a:pPr marL="457200" indent="-457200" algn="l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898989"/>
                </a:solidFill>
              </a:rPr>
              <a:t>jasně definované vztahy (rétorické funkce)</a:t>
            </a:r>
          </a:p>
          <a:p>
            <a:pPr marL="457200" indent="-457200" algn="l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898989"/>
                </a:solidFill>
              </a:rPr>
              <a:t>slovní zásoba (AWL)</a:t>
            </a:r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	</a:t>
            </a:r>
            <a:r>
              <a:rPr lang="cs-CZ" dirty="0" err="1"/>
              <a:t>Lextutor</a:t>
            </a:r>
            <a:r>
              <a:rPr lang="cs-CZ" dirty="0"/>
              <a:t> </a:t>
            </a:r>
            <a:r>
              <a:rPr lang="cs-CZ" dirty="0" err="1"/>
              <a:t>vocabprofiler</a:t>
            </a:r>
            <a:r>
              <a:rPr lang="cs-CZ" dirty="0"/>
              <a:t> 	</a:t>
            </a:r>
            <a:r>
              <a:rPr lang="cs-CZ" sz="2800" dirty="0">
                <a:hlinkClick r:id="rId3"/>
              </a:rPr>
              <a:t>https://www.lextutor.ca/vp/eng/</a:t>
            </a:r>
            <a:endParaRPr lang="cs-CZ" sz="2800" dirty="0"/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2800" dirty="0"/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3400" dirty="0"/>
          </a:p>
        </p:txBody>
      </p:sp>
      <p:pic>
        <p:nvPicPr>
          <p:cNvPr id="23555" name="Obrázek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4688" y="73025"/>
            <a:ext cx="3825875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Obrázek 5"/>
          <p:cNvPicPr>
            <a:picLocks noChangeAspect="1"/>
          </p:cNvPicPr>
          <p:nvPr/>
        </p:nvPicPr>
        <p:blipFill>
          <a:blip r:embed="rId2"/>
          <a:srcRect l="45274"/>
          <a:stretch>
            <a:fillRect/>
          </a:stretch>
        </p:blipFill>
        <p:spPr bwMode="auto">
          <a:xfrm>
            <a:off x="4211638" y="173038"/>
            <a:ext cx="493236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684213" y="1168400"/>
            <a:ext cx="7920037" cy="50688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000" b="1" dirty="0" err="1"/>
              <a:t>Lextutor</a:t>
            </a:r>
            <a:r>
              <a:rPr lang="en-US" sz="4000" b="1" dirty="0"/>
              <a:t> </a:t>
            </a:r>
            <a:r>
              <a:rPr lang="en-US" sz="4000" b="1" dirty="0" err="1"/>
              <a:t>Vocabprofiler</a:t>
            </a:r>
            <a:endParaRPr lang="en-US" sz="4000" b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36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36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36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36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36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36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36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3400" dirty="0"/>
          </a:p>
        </p:txBody>
      </p:sp>
      <p:pic>
        <p:nvPicPr>
          <p:cNvPr id="24579" name="Obrázek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4688" y="73025"/>
            <a:ext cx="3825875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bdélník 1">
            <a:extLst>
              <a:ext uri="{FF2B5EF4-FFF2-40B4-BE49-F238E27FC236}"/>
            </a:extLst>
          </p:cNvPr>
          <p:cNvSpPr/>
          <p:nvPr/>
        </p:nvSpPr>
        <p:spPr>
          <a:xfrm>
            <a:off x="971550" y="2413000"/>
            <a:ext cx="7632700" cy="31083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70C0"/>
                </a:solidFill>
                <a:latin typeface="+mn-lt"/>
                <a:cs typeface="+mn-cs"/>
              </a:rPr>
              <a:t>K1 Words </a:t>
            </a:r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(1-1000):			</a:t>
            </a:r>
            <a:r>
              <a:rPr lang="cs-CZ" sz="28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	</a:t>
            </a:r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75%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B050"/>
                </a:solidFill>
                <a:latin typeface="+mn-lt"/>
                <a:cs typeface="+mn-cs"/>
              </a:rPr>
              <a:t>K2 Words </a:t>
            </a:r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(1001-2000):			</a:t>
            </a:r>
            <a:r>
              <a:rPr lang="cs-CZ" sz="28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	</a:t>
            </a:r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5%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  <a:latin typeface="+mn-lt"/>
                <a:cs typeface="+mn-cs"/>
              </a:rPr>
              <a:t>AWL Words </a:t>
            </a:r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(academic):			</a:t>
            </a:r>
            <a:r>
              <a:rPr lang="cs-CZ" sz="28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	</a:t>
            </a:r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10%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Off-List Words / </a:t>
            </a:r>
            <a:r>
              <a:rPr lang="en-US" sz="2800" b="1" dirty="0">
                <a:solidFill>
                  <a:srgbClr val="FF0000"/>
                </a:solidFill>
                <a:latin typeface="+mn-lt"/>
                <a:cs typeface="+mn-cs"/>
              </a:rPr>
              <a:t>Specialized Words</a:t>
            </a:r>
            <a:r>
              <a:rPr lang="en-US" sz="2800" b="1" dirty="0">
                <a:latin typeface="+mn-lt"/>
                <a:cs typeface="+mn-cs"/>
              </a:rPr>
              <a:t>:	</a:t>
            </a:r>
            <a:r>
              <a:rPr lang="cs-CZ" sz="2800" b="1" dirty="0">
                <a:latin typeface="+mn-lt"/>
                <a:cs typeface="+mn-cs"/>
              </a:rPr>
              <a:t>	</a:t>
            </a:r>
            <a:r>
              <a:rPr lang="cs-CZ" sz="28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10%</a:t>
            </a:r>
            <a:endParaRPr lang="cs-CZ" sz="28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2728</TotalTime>
  <Words>403</Words>
  <Application>Microsoft Office PowerPoint</Application>
  <PresentationFormat>Předvádění na obrazovce (4:3)</PresentationFormat>
  <Paragraphs>186</Paragraphs>
  <Slides>18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Michaela</dc:creator>
  <cp:lastModifiedBy>POKUSNY UCET,ZAM,CIVT</cp:lastModifiedBy>
  <cp:revision>122</cp:revision>
  <cp:lastPrinted>2018-01-15T10:42:29Z</cp:lastPrinted>
  <dcterms:created xsi:type="dcterms:W3CDTF">2015-09-21T16:33:59Z</dcterms:created>
  <dcterms:modified xsi:type="dcterms:W3CDTF">2018-05-29T08:10:18Z</dcterms:modified>
</cp:coreProperties>
</file>